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Montserrat"/>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Montserrat-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italic.fntdata"/><Relationship Id="rId25" Type="http://schemas.openxmlformats.org/officeDocument/2006/relationships/font" Target="fonts/Montserrat-bold.fntdata"/><Relationship Id="rId27"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d44843c08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 name="Google Shape;58;gd44843c08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d44843c088_0_3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9" name="Google Shape;159;gd44843c088_0_3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d44843c088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0" name="Google Shape;170;gd44843c088_0_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d44843c088_0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1" name="Google Shape;181;gd44843c088_0_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d44843c088_0_3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0" name="Google Shape;190;gd44843c088_0_3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d44843c088_0_3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9" name="Google Shape;199;gd44843c088_0_3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d44843c088_0_4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0" name="Google Shape;210;gd44843c088_0_4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d44843c088_0_3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9" name="Google Shape;219;gd44843c088_0_3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d44843c088_0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8" name="Google Shape;228;gd44843c088_0_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d44843c088_0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8" name="Google Shape;238;gd44843c088_0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d44843c088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gd44843c088_0_2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d44843c088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 name="Google Shape;87;gd44843c088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d44843c088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7" name="Google Shape;97;gd44843c088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d44843c088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7" name="Google Shape;107;gd44843c088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d44843c088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 name="Google Shape;117;gd44843c088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d44843c088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7" name="Google Shape;127;gd44843c088_0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d44843c088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7" name="Google Shape;137;gd44843c088_0_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d44843c088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8" name="Google Shape;148;gd44843c088_0_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181942" y="159973"/>
            <a:ext cx="7886700" cy="3498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 Id="rId4" Type="http://schemas.openxmlformats.org/officeDocument/2006/relationships/image" Target="../media/image3.pn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6.jp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0.jpg"/><Relationship Id="rId4" Type="http://schemas.openxmlformats.org/officeDocument/2006/relationships/image" Target="../media/image3.png"/><Relationship Id="rId5"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0.jp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0.jp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7.jpg"/><Relationship Id="rId4" Type="http://schemas.openxmlformats.org/officeDocument/2006/relationships/image" Target="../media/image6.jpg"/><Relationship Id="rId5" Type="http://schemas.openxmlformats.org/officeDocument/2006/relationships/image" Target="../media/image1.png"/><Relationship Id="rId6"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0.jp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0.jp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0.jpg"/><Relationship Id="rId4" Type="http://schemas.openxmlformats.org/officeDocument/2006/relationships/image" Target="../media/image3.pn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0.jpg"/><Relationship Id="rId4" Type="http://schemas.openxmlformats.org/officeDocument/2006/relationships/image" Target="../media/image3.pn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0.jpg"/><Relationship Id="rId4" Type="http://schemas.openxmlformats.org/officeDocument/2006/relationships/image" Target="../media/image3.png"/><Relationship Id="rId5"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0.jpg"/><Relationship Id="rId4" Type="http://schemas.openxmlformats.org/officeDocument/2006/relationships/image" Target="../media/image3.png"/><Relationship Id="rId5"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0.jpg"/><Relationship Id="rId4" Type="http://schemas.openxmlformats.org/officeDocument/2006/relationships/image" Target="../media/image3.png"/><Relationship Id="rId5"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descr="Image result for city" id="60" name="Google Shape;60;p14"/>
          <p:cNvPicPr preferRelativeResize="0"/>
          <p:nvPr/>
        </p:nvPicPr>
        <p:blipFill rotWithShape="1">
          <a:blip r:embed="rId3">
            <a:alphaModFix/>
          </a:blip>
          <a:srcRect b="25669" l="21572" r="15479" t="18049"/>
          <a:stretch/>
        </p:blipFill>
        <p:spPr>
          <a:xfrm>
            <a:off x="1" y="0"/>
            <a:ext cx="9144000" cy="5143502"/>
          </a:xfrm>
          <a:prstGeom prst="rect">
            <a:avLst/>
          </a:prstGeom>
          <a:noFill/>
          <a:ln>
            <a:noFill/>
          </a:ln>
        </p:spPr>
      </p:pic>
      <p:sp>
        <p:nvSpPr>
          <p:cNvPr id="61" name="Google Shape;61;p14"/>
          <p:cNvSpPr/>
          <p:nvPr/>
        </p:nvSpPr>
        <p:spPr>
          <a:xfrm>
            <a:off x="1" y="0"/>
            <a:ext cx="9144000" cy="5143500"/>
          </a:xfrm>
          <a:prstGeom prst="rect">
            <a:avLst/>
          </a:prstGeom>
          <a:solidFill>
            <a:schemeClr val="lt1">
              <a:alpha val="8902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62" name="Google Shape;62;p14"/>
          <p:cNvPicPr preferRelativeResize="0"/>
          <p:nvPr/>
        </p:nvPicPr>
        <p:blipFill rotWithShape="1">
          <a:blip r:embed="rId4">
            <a:alphaModFix/>
          </a:blip>
          <a:srcRect b="0" l="0" r="0" t="0"/>
          <a:stretch/>
        </p:blipFill>
        <p:spPr>
          <a:xfrm>
            <a:off x="8618953" y="0"/>
            <a:ext cx="466549" cy="315468"/>
          </a:xfrm>
          <a:prstGeom prst="rect">
            <a:avLst/>
          </a:prstGeom>
          <a:noFill/>
          <a:ln>
            <a:noFill/>
          </a:ln>
        </p:spPr>
      </p:pic>
      <p:sp>
        <p:nvSpPr>
          <p:cNvPr id="63" name="Google Shape;63;p14"/>
          <p:cNvSpPr txBox="1"/>
          <p:nvPr/>
        </p:nvSpPr>
        <p:spPr>
          <a:xfrm>
            <a:off x="4409982" y="1894950"/>
            <a:ext cx="4519200" cy="1470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3700"/>
              <a:buFont typeface="Arial"/>
              <a:buNone/>
            </a:pPr>
            <a:r>
              <a:rPr b="1" i="0" lang="id" sz="3700" u="none" cap="none" strike="noStrike">
                <a:solidFill>
                  <a:srgbClr val="262626"/>
                </a:solidFill>
                <a:latin typeface="Montserrat"/>
                <a:ea typeface="Montserrat"/>
                <a:cs typeface="Montserrat"/>
                <a:sym typeface="Montserrat"/>
              </a:rPr>
              <a:t>Recommender System</a:t>
            </a:r>
            <a:endParaRPr b="0" i="0" sz="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262626"/>
              </a:solidFill>
              <a:latin typeface="Montserrat"/>
              <a:ea typeface="Montserrat"/>
              <a:cs typeface="Montserrat"/>
              <a:sym typeface="Montserrat"/>
            </a:endParaRPr>
          </a:p>
        </p:txBody>
      </p:sp>
      <p:sp>
        <p:nvSpPr>
          <p:cNvPr id="64" name="Google Shape;64;p14"/>
          <p:cNvSpPr/>
          <p:nvPr/>
        </p:nvSpPr>
        <p:spPr>
          <a:xfrm rot="-1733034">
            <a:off x="-485996" y="-336327"/>
            <a:ext cx="772613" cy="772613"/>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5" name="Google Shape;65;p14"/>
          <p:cNvSpPr txBox="1"/>
          <p:nvPr/>
        </p:nvSpPr>
        <p:spPr>
          <a:xfrm>
            <a:off x="6679144" y="4584638"/>
            <a:ext cx="2250000" cy="255600"/>
          </a:xfrm>
          <a:prstGeom prst="rect">
            <a:avLst/>
          </a:prstGeom>
          <a:noFill/>
          <a:ln>
            <a:noFill/>
          </a:ln>
        </p:spPr>
        <p:txBody>
          <a:bodyPr anchorCtr="0" anchor="t" bIns="68575" lIns="68575" spcFirstLastPara="1" rIns="68575" wrap="square" tIns="68575">
            <a:noAutofit/>
          </a:bodyPr>
          <a:lstStyle/>
          <a:p>
            <a:pPr indent="0" lvl="0" marL="0" marR="0" rtl="0" algn="r">
              <a:lnSpc>
                <a:spcPct val="100000"/>
              </a:lnSpc>
              <a:spcBef>
                <a:spcPts val="0"/>
              </a:spcBef>
              <a:spcAft>
                <a:spcPts val="0"/>
              </a:spcAft>
              <a:buClr>
                <a:srgbClr val="000000"/>
              </a:buClr>
              <a:buSzPts val="1400"/>
              <a:buFont typeface="Arial"/>
              <a:buNone/>
            </a:pPr>
            <a:r>
              <a:rPr lang="id">
                <a:solidFill>
                  <a:srgbClr val="262626"/>
                </a:solidFill>
                <a:latin typeface="Montserrat"/>
                <a:ea typeface="Montserrat"/>
                <a:cs typeface="Montserrat"/>
                <a:sym typeface="Montserrat"/>
              </a:rPr>
              <a:t>Akbar Maulana</a:t>
            </a:r>
            <a:endParaRPr b="0" i="0" sz="1400" u="none" cap="none" strike="noStrike">
              <a:solidFill>
                <a:srgbClr val="262626"/>
              </a:solidFill>
              <a:latin typeface="Montserrat"/>
              <a:ea typeface="Montserrat"/>
              <a:cs typeface="Montserrat"/>
              <a:sym typeface="Montserrat"/>
            </a:endParaRPr>
          </a:p>
        </p:txBody>
      </p:sp>
      <p:sp>
        <p:nvSpPr>
          <p:cNvPr id="66" name="Google Shape;66;p14"/>
          <p:cNvSpPr txBox="1"/>
          <p:nvPr/>
        </p:nvSpPr>
        <p:spPr>
          <a:xfrm>
            <a:off x="7145794" y="4362038"/>
            <a:ext cx="1783200" cy="255600"/>
          </a:xfrm>
          <a:prstGeom prst="rect">
            <a:avLst/>
          </a:prstGeom>
          <a:noFill/>
          <a:ln>
            <a:noFill/>
          </a:ln>
        </p:spPr>
        <p:txBody>
          <a:bodyPr anchorCtr="0" anchor="t" bIns="68575" lIns="68575" spcFirstLastPara="1" rIns="68575" wrap="square" tIns="68575">
            <a:noAutofit/>
          </a:bodyPr>
          <a:lstStyle/>
          <a:p>
            <a:pPr indent="0" lvl="0" marL="0" marR="0" rtl="0" algn="r">
              <a:lnSpc>
                <a:spcPct val="100000"/>
              </a:lnSpc>
              <a:spcBef>
                <a:spcPts val="0"/>
              </a:spcBef>
              <a:spcAft>
                <a:spcPts val="0"/>
              </a:spcAft>
              <a:buClr>
                <a:srgbClr val="000000"/>
              </a:buClr>
              <a:buSzPts val="1100"/>
              <a:buFont typeface="Arial"/>
              <a:buNone/>
            </a:pPr>
            <a:r>
              <a:rPr b="0" i="0" lang="id" sz="1100" u="none" cap="none" strike="noStrike">
                <a:solidFill>
                  <a:srgbClr val="262626"/>
                </a:solidFill>
                <a:latin typeface="Montserrat"/>
                <a:ea typeface="Montserrat"/>
                <a:cs typeface="Montserrat"/>
                <a:sym typeface="Montserrat"/>
              </a:rPr>
              <a:t>Special Crafted by</a:t>
            </a:r>
            <a:endParaRPr b="0" i="0" sz="1100" u="none" cap="none" strike="noStrike">
              <a:solidFill>
                <a:srgbClr val="262626"/>
              </a:solidFill>
              <a:latin typeface="Montserrat"/>
              <a:ea typeface="Montserrat"/>
              <a:cs typeface="Montserrat"/>
              <a:sym typeface="Montserrat"/>
            </a:endParaRPr>
          </a:p>
        </p:txBody>
      </p:sp>
      <p:pic>
        <p:nvPicPr>
          <p:cNvPr descr="How to Build A Recommender System In Less Than 1 Hour" id="67" name="Google Shape;67;p14"/>
          <p:cNvPicPr preferRelativeResize="0"/>
          <p:nvPr/>
        </p:nvPicPr>
        <p:blipFill rotWithShape="1">
          <a:blip r:embed="rId5">
            <a:alphaModFix/>
          </a:blip>
          <a:srcRect b="0" l="0" r="0" t="0"/>
          <a:stretch/>
        </p:blipFill>
        <p:spPr>
          <a:xfrm>
            <a:off x="653866" y="1226940"/>
            <a:ext cx="3554719" cy="2247712"/>
          </a:xfrm>
          <a:prstGeom prst="rect">
            <a:avLst/>
          </a:prstGeom>
          <a:noFill/>
          <a:ln>
            <a:noFill/>
          </a:ln>
        </p:spPr>
      </p:pic>
      <p:sp>
        <p:nvSpPr>
          <p:cNvPr id="68" name="Google Shape;68;p14"/>
          <p:cNvSpPr/>
          <p:nvPr/>
        </p:nvSpPr>
        <p:spPr>
          <a:xfrm>
            <a:off x="3799390" y="840635"/>
            <a:ext cx="772800" cy="772800"/>
          </a:xfrm>
          <a:prstGeom prst="ellipse">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descr="Image result for city" id="161" name="Google Shape;161;p23"/>
          <p:cNvPicPr preferRelativeResize="0"/>
          <p:nvPr/>
        </p:nvPicPr>
        <p:blipFill rotWithShape="1">
          <a:blip r:embed="rId3">
            <a:alphaModFix/>
          </a:blip>
          <a:srcRect b="25669" l="21572" r="15479" t="18049"/>
          <a:stretch/>
        </p:blipFill>
        <p:spPr>
          <a:xfrm>
            <a:off x="1" y="0"/>
            <a:ext cx="9144000" cy="5143502"/>
          </a:xfrm>
          <a:prstGeom prst="rect">
            <a:avLst/>
          </a:prstGeom>
          <a:noFill/>
          <a:ln>
            <a:noFill/>
          </a:ln>
        </p:spPr>
      </p:pic>
      <p:sp>
        <p:nvSpPr>
          <p:cNvPr id="162" name="Google Shape;162;p23"/>
          <p:cNvSpPr/>
          <p:nvPr/>
        </p:nvSpPr>
        <p:spPr>
          <a:xfrm>
            <a:off x="1" y="0"/>
            <a:ext cx="9144000" cy="51435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63" name="Google Shape;163;p23"/>
          <p:cNvSpPr/>
          <p:nvPr/>
        </p:nvSpPr>
        <p:spPr>
          <a:xfrm>
            <a:off x="8224277" y="523805"/>
            <a:ext cx="791400" cy="791400"/>
          </a:xfrm>
          <a:prstGeom prst="ellipse">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Calibri"/>
              <a:ea typeface="Calibri"/>
              <a:cs typeface="Calibri"/>
              <a:sym typeface="Calibri"/>
            </a:endParaRPr>
          </a:p>
        </p:txBody>
      </p:sp>
      <p:sp>
        <p:nvSpPr>
          <p:cNvPr id="164" name="Google Shape;164;p23"/>
          <p:cNvSpPr/>
          <p:nvPr/>
        </p:nvSpPr>
        <p:spPr>
          <a:xfrm rot="-1732908">
            <a:off x="-388316" y="4655731"/>
            <a:ext cx="975768" cy="975768"/>
          </a:xfrm>
          <a:prstGeom prst="roundRect">
            <a:avLst>
              <a:gd fmla="val 24532" name="adj"/>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65" name="Google Shape;165;p23"/>
          <p:cNvSpPr txBox="1"/>
          <p:nvPr/>
        </p:nvSpPr>
        <p:spPr>
          <a:xfrm>
            <a:off x="1524207" y="2121461"/>
            <a:ext cx="1384200" cy="531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p:txBody>
      </p:sp>
      <p:sp>
        <p:nvSpPr>
          <p:cNvPr id="166" name="Google Shape;166;p23"/>
          <p:cNvSpPr txBox="1"/>
          <p:nvPr/>
        </p:nvSpPr>
        <p:spPr>
          <a:xfrm>
            <a:off x="495938" y="1932150"/>
            <a:ext cx="8049000" cy="2548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4100"/>
              <a:buFont typeface="Arial"/>
              <a:buNone/>
            </a:pPr>
            <a:r>
              <a:rPr b="1" lang="id" sz="5400">
                <a:solidFill>
                  <a:srgbClr val="262626"/>
                </a:solidFill>
                <a:latin typeface="Montserrat"/>
                <a:ea typeface="Montserrat"/>
                <a:cs typeface="Montserrat"/>
                <a:sym typeface="Montserrat"/>
              </a:rPr>
              <a:t>Case Study</a:t>
            </a:r>
            <a:endParaRPr b="1" i="0" sz="1800" u="none" cap="none" strike="noStrike">
              <a:solidFill>
                <a:srgbClr val="262626"/>
              </a:solidFill>
              <a:latin typeface="Montserrat"/>
              <a:ea typeface="Montserrat"/>
              <a:cs typeface="Montserrat"/>
              <a:sym typeface="Montserrat"/>
            </a:endParaRPr>
          </a:p>
        </p:txBody>
      </p:sp>
      <p:pic>
        <p:nvPicPr>
          <p:cNvPr id="167" name="Google Shape;167;p23"/>
          <p:cNvPicPr preferRelativeResize="0"/>
          <p:nvPr/>
        </p:nvPicPr>
        <p:blipFill rotWithShape="1">
          <a:blip r:embed="rId4">
            <a:alphaModFix/>
          </a:blip>
          <a:srcRect b="0" l="0" r="0" t="0"/>
          <a:stretch/>
        </p:blipFill>
        <p:spPr>
          <a:xfrm>
            <a:off x="8618953" y="0"/>
            <a:ext cx="466549" cy="31546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descr="Image result for city" id="172" name="Google Shape;172;p24"/>
          <p:cNvPicPr preferRelativeResize="0"/>
          <p:nvPr/>
        </p:nvPicPr>
        <p:blipFill rotWithShape="1">
          <a:blip r:embed="rId3">
            <a:alphaModFix/>
          </a:blip>
          <a:srcRect b="25669" l="21572" r="15479" t="18049"/>
          <a:stretch/>
        </p:blipFill>
        <p:spPr>
          <a:xfrm>
            <a:off x="1" y="0"/>
            <a:ext cx="9143994" cy="5143502"/>
          </a:xfrm>
          <a:prstGeom prst="rect">
            <a:avLst/>
          </a:prstGeom>
          <a:noFill/>
          <a:ln>
            <a:noFill/>
          </a:ln>
        </p:spPr>
      </p:pic>
      <p:sp>
        <p:nvSpPr>
          <p:cNvPr id="173" name="Google Shape;173;p24"/>
          <p:cNvSpPr/>
          <p:nvPr/>
        </p:nvSpPr>
        <p:spPr>
          <a:xfrm>
            <a:off x="1" y="0"/>
            <a:ext cx="9144000" cy="5143500"/>
          </a:xfrm>
          <a:prstGeom prst="rect">
            <a:avLst/>
          </a:prstGeom>
          <a:solidFill>
            <a:schemeClr val="lt1">
              <a:alpha val="8902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74" name="Google Shape;174;p24"/>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75" name="Google Shape;175;p24"/>
          <p:cNvSpPr txBox="1"/>
          <p:nvPr/>
        </p:nvSpPr>
        <p:spPr>
          <a:xfrm>
            <a:off x="159235" y="73303"/>
            <a:ext cx="5971800" cy="692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300"/>
              <a:buFont typeface="Arial"/>
              <a:buNone/>
            </a:pPr>
            <a:r>
              <a:rPr b="1" i="0" lang="id" sz="2300" u="none" cap="none" strike="noStrike">
                <a:solidFill>
                  <a:srgbClr val="000000"/>
                </a:solidFill>
                <a:latin typeface="Montserrat"/>
                <a:ea typeface="Montserrat"/>
                <a:cs typeface="Montserrat"/>
                <a:sym typeface="Montserrat"/>
              </a:rPr>
              <a:t>Recommender System </a:t>
            </a:r>
            <a:r>
              <a:rPr b="1" lang="id" sz="2300">
                <a:latin typeface="Montserrat"/>
                <a:ea typeface="Montserrat"/>
                <a:cs typeface="Montserrat"/>
                <a:sym typeface="Montserrat"/>
              </a:rPr>
              <a:t>in Netflix</a:t>
            </a:r>
            <a:endParaRPr b="1" i="0" sz="2300" u="none" cap="none" strike="noStrike">
              <a:solidFill>
                <a:srgbClr val="000000"/>
              </a:solidFill>
              <a:latin typeface="Montserrat"/>
              <a:ea typeface="Montserrat"/>
              <a:cs typeface="Montserrat"/>
              <a:sym typeface="Montserrat"/>
            </a:endParaRPr>
          </a:p>
        </p:txBody>
      </p:sp>
      <p:pic>
        <p:nvPicPr>
          <p:cNvPr id="176" name="Google Shape;176;p24"/>
          <p:cNvPicPr preferRelativeResize="0"/>
          <p:nvPr/>
        </p:nvPicPr>
        <p:blipFill rotWithShape="1">
          <a:blip r:embed="rId4">
            <a:alphaModFix/>
          </a:blip>
          <a:srcRect b="0" l="0" r="0" t="0"/>
          <a:stretch/>
        </p:blipFill>
        <p:spPr>
          <a:xfrm>
            <a:off x="8618953" y="0"/>
            <a:ext cx="466549" cy="315468"/>
          </a:xfrm>
          <a:prstGeom prst="rect">
            <a:avLst/>
          </a:prstGeom>
          <a:noFill/>
          <a:ln>
            <a:noFill/>
          </a:ln>
        </p:spPr>
      </p:pic>
      <p:sp>
        <p:nvSpPr>
          <p:cNvPr descr="How Well Does Personalized Information Delivery Work? - ViableSynergy" id="177" name="Google Shape;177;p24"/>
          <p:cNvSpPr/>
          <p:nvPr/>
        </p:nvSpPr>
        <p:spPr>
          <a:xfrm>
            <a:off x="4457700" y="2457450"/>
            <a:ext cx="228600" cy="22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pic>
        <p:nvPicPr>
          <p:cNvPr id="178" name="Google Shape;178;p24"/>
          <p:cNvPicPr preferRelativeResize="0"/>
          <p:nvPr/>
        </p:nvPicPr>
        <p:blipFill rotWithShape="1">
          <a:blip r:embed="rId5">
            <a:alphaModFix/>
          </a:blip>
          <a:srcRect b="0" l="0" r="0" t="0"/>
          <a:stretch/>
        </p:blipFill>
        <p:spPr>
          <a:xfrm>
            <a:off x="1190221" y="627534"/>
            <a:ext cx="6992156" cy="436135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5"/>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84" name="Google Shape;184;p25"/>
          <p:cNvSpPr txBox="1"/>
          <p:nvPr/>
        </p:nvSpPr>
        <p:spPr>
          <a:xfrm>
            <a:off x="99568" y="125727"/>
            <a:ext cx="8793000" cy="692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300"/>
              <a:buFont typeface="Arial"/>
              <a:buNone/>
            </a:pPr>
            <a:r>
              <a:rPr b="1" i="0" lang="id" sz="2300" u="none" cap="none" strike="noStrike">
                <a:solidFill>
                  <a:srgbClr val="000000"/>
                </a:solidFill>
                <a:latin typeface="Montserrat"/>
                <a:ea typeface="Montserrat"/>
                <a:cs typeface="Montserrat"/>
                <a:sym typeface="Montserrat"/>
              </a:rPr>
              <a:t>Different Types of Recommender System</a:t>
            </a:r>
            <a:endParaRPr b="1" i="0" sz="2300" u="none" cap="none" strike="noStrike">
              <a:solidFill>
                <a:srgbClr val="000000"/>
              </a:solidFill>
              <a:latin typeface="Montserrat"/>
              <a:ea typeface="Montserrat"/>
              <a:cs typeface="Montserrat"/>
              <a:sym typeface="Montserrat"/>
            </a:endParaRPr>
          </a:p>
        </p:txBody>
      </p:sp>
      <p:pic>
        <p:nvPicPr>
          <p:cNvPr id="185" name="Google Shape;185;p25"/>
          <p:cNvPicPr preferRelativeResize="0"/>
          <p:nvPr/>
        </p:nvPicPr>
        <p:blipFill rotWithShape="1">
          <a:blip r:embed="rId3">
            <a:alphaModFix/>
          </a:blip>
          <a:srcRect b="0" l="0" r="0" t="0"/>
          <a:stretch/>
        </p:blipFill>
        <p:spPr>
          <a:xfrm>
            <a:off x="8618953" y="0"/>
            <a:ext cx="466549" cy="315468"/>
          </a:xfrm>
          <a:prstGeom prst="rect">
            <a:avLst/>
          </a:prstGeom>
          <a:noFill/>
          <a:ln>
            <a:noFill/>
          </a:ln>
        </p:spPr>
      </p:pic>
      <p:sp>
        <p:nvSpPr>
          <p:cNvPr descr="How Well Does Personalized Information Delivery Work? - ViableSynergy" id="186" name="Google Shape;186;p25"/>
          <p:cNvSpPr/>
          <p:nvPr/>
        </p:nvSpPr>
        <p:spPr>
          <a:xfrm>
            <a:off x="4457700" y="2457450"/>
            <a:ext cx="228600" cy="22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87" name="Google Shape;187;p25"/>
          <p:cNvSpPr txBox="1"/>
          <p:nvPr/>
        </p:nvSpPr>
        <p:spPr>
          <a:xfrm>
            <a:off x="458750" y="948250"/>
            <a:ext cx="8362800" cy="2204100"/>
          </a:xfrm>
          <a:prstGeom prst="rect">
            <a:avLst/>
          </a:prstGeom>
          <a:noFill/>
          <a:ln>
            <a:noFill/>
          </a:ln>
        </p:spPr>
        <p:txBody>
          <a:bodyPr anchorCtr="0" anchor="t" bIns="91425" lIns="91425" spcFirstLastPara="1" rIns="91425" wrap="square" tIns="91425">
            <a:spAutoFit/>
          </a:bodyPr>
          <a:lstStyle/>
          <a:p>
            <a:pPr indent="-330200" lvl="0" marL="457200" rtl="0" algn="just">
              <a:lnSpc>
                <a:spcPct val="180000"/>
              </a:lnSpc>
              <a:spcBef>
                <a:spcPts val="2300"/>
              </a:spcBef>
              <a:spcAft>
                <a:spcPts val="0"/>
              </a:spcAft>
              <a:buClr>
                <a:srgbClr val="3D4251"/>
              </a:buClr>
              <a:buSzPts val="1600"/>
              <a:buFont typeface="Lora"/>
              <a:buChar char="●"/>
            </a:pPr>
            <a:r>
              <a:rPr b="1" lang="id" sz="1600">
                <a:solidFill>
                  <a:srgbClr val="3D4251"/>
                </a:solidFill>
                <a:highlight>
                  <a:srgbClr val="FFFFFF"/>
                </a:highlight>
                <a:latin typeface="Montserrat"/>
                <a:ea typeface="Montserrat"/>
                <a:cs typeface="Montserrat"/>
                <a:sym typeface="Montserrat"/>
              </a:rPr>
              <a:t>Simple recommenders:</a:t>
            </a:r>
            <a:r>
              <a:rPr lang="id" sz="1600">
                <a:solidFill>
                  <a:srgbClr val="3D4251"/>
                </a:solidFill>
                <a:highlight>
                  <a:srgbClr val="FFFFFF"/>
                </a:highlight>
                <a:latin typeface="Montserrat"/>
                <a:ea typeface="Montserrat"/>
                <a:cs typeface="Montserrat"/>
                <a:sym typeface="Montserrat"/>
              </a:rPr>
              <a:t> offer generalized recommendations to every user, based on movie popularity and/or genre. The basic idea behind this system is that movies that are more popular and critically acclaimed will have a higher probability of being liked by the average audience. An example could be IMDB Top 250.</a:t>
            </a:r>
            <a:endParaRPr sz="1600">
              <a:solidFill>
                <a:srgbClr val="3D4251"/>
              </a:solidFill>
              <a:highlight>
                <a:srgbClr val="FFFFFF"/>
              </a:highlight>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6"/>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93" name="Google Shape;193;p26"/>
          <p:cNvSpPr txBox="1"/>
          <p:nvPr/>
        </p:nvSpPr>
        <p:spPr>
          <a:xfrm>
            <a:off x="99568" y="125727"/>
            <a:ext cx="8793000" cy="692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300"/>
              <a:buFont typeface="Arial"/>
              <a:buNone/>
            </a:pPr>
            <a:r>
              <a:rPr b="1" i="0" lang="id" sz="2300" u="none" cap="none" strike="noStrike">
                <a:solidFill>
                  <a:srgbClr val="000000"/>
                </a:solidFill>
                <a:latin typeface="Montserrat"/>
                <a:ea typeface="Montserrat"/>
                <a:cs typeface="Montserrat"/>
                <a:sym typeface="Montserrat"/>
              </a:rPr>
              <a:t>Different Types of Recommender System</a:t>
            </a:r>
            <a:endParaRPr b="1" i="0" sz="2300" u="none" cap="none" strike="noStrike">
              <a:solidFill>
                <a:srgbClr val="000000"/>
              </a:solidFill>
              <a:latin typeface="Montserrat"/>
              <a:ea typeface="Montserrat"/>
              <a:cs typeface="Montserrat"/>
              <a:sym typeface="Montserrat"/>
            </a:endParaRPr>
          </a:p>
        </p:txBody>
      </p:sp>
      <p:pic>
        <p:nvPicPr>
          <p:cNvPr id="194" name="Google Shape;194;p26"/>
          <p:cNvPicPr preferRelativeResize="0"/>
          <p:nvPr/>
        </p:nvPicPr>
        <p:blipFill rotWithShape="1">
          <a:blip r:embed="rId3">
            <a:alphaModFix/>
          </a:blip>
          <a:srcRect b="0" l="0" r="0" t="0"/>
          <a:stretch/>
        </p:blipFill>
        <p:spPr>
          <a:xfrm>
            <a:off x="8618953" y="0"/>
            <a:ext cx="466549" cy="315468"/>
          </a:xfrm>
          <a:prstGeom prst="rect">
            <a:avLst/>
          </a:prstGeom>
          <a:noFill/>
          <a:ln>
            <a:noFill/>
          </a:ln>
        </p:spPr>
      </p:pic>
      <p:sp>
        <p:nvSpPr>
          <p:cNvPr descr="How Well Does Personalized Information Delivery Work? - ViableSynergy" id="195" name="Google Shape;195;p26"/>
          <p:cNvSpPr/>
          <p:nvPr/>
        </p:nvSpPr>
        <p:spPr>
          <a:xfrm>
            <a:off x="4457700" y="2457450"/>
            <a:ext cx="228600" cy="22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96" name="Google Shape;196;p26"/>
          <p:cNvSpPr txBox="1"/>
          <p:nvPr/>
        </p:nvSpPr>
        <p:spPr>
          <a:xfrm>
            <a:off x="458750" y="948250"/>
            <a:ext cx="8362800" cy="3324600"/>
          </a:xfrm>
          <a:prstGeom prst="rect">
            <a:avLst/>
          </a:prstGeom>
          <a:noFill/>
          <a:ln>
            <a:noFill/>
          </a:ln>
        </p:spPr>
        <p:txBody>
          <a:bodyPr anchorCtr="0" anchor="t" bIns="91425" lIns="91425" spcFirstLastPara="1" rIns="91425" wrap="square" tIns="91425">
            <a:spAutoFit/>
          </a:bodyPr>
          <a:lstStyle/>
          <a:p>
            <a:pPr indent="-323850" lvl="0" marL="457200" rtl="0" algn="just">
              <a:lnSpc>
                <a:spcPct val="180000"/>
              </a:lnSpc>
              <a:spcBef>
                <a:spcPts val="1500"/>
              </a:spcBef>
              <a:spcAft>
                <a:spcPts val="0"/>
              </a:spcAft>
              <a:buClr>
                <a:srgbClr val="3D4251"/>
              </a:buClr>
              <a:buSzPts val="1500"/>
              <a:buFont typeface="Lora"/>
              <a:buChar char="●"/>
            </a:pPr>
            <a:r>
              <a:rPr b="1" lang="id" sz="1500">
                <a:solidFill>
                  <a:srgbClr val="3D4251"/>
                </a:solidFill>
                <a:highlight>
                  <a:srgbClr val="FFFFFF"/>
                </a:highlight>
                <a:latin typeface="Montserrat"/>
                <a:ea typeface="Montserrat"/>
                <a:cs typeface="Montserrat"/>
                <a:sym typeface="Montserrat"/>
              </a:rPr>
              <a:t>Content-based recommenders:</a:t>
            </a:r>
            <a:r>
              <a:rPr lang="id" sz="1500">
                <a:solidFill>
                  <a:srgbClr val="3D4251"/>
                </a:solidFill>
                <a:highlight>
                  <a:srgbClr val="FFFFFF"/>
                </a:highlight>
                <a:latin typeface="Montserrat"/>
                <a:ea typeface="Montserrat"/>
                <a:cs typeface="Montserrat"/>
                <a:sym typeface="Montserrat"/>
              </a:rPr>
              <a:t> suggest similar items based on a particular item. This system uses item metadata, such as genre, director, description, actors, etc. for movies, to make these recommendations. The general idea behind these recommender systems is that if a person likes a particular item, he or she will also like an item that is similar to it. And to recommend that, it will make use of the user's past item metadata. Another example could be YouTube, where based on your history, it suggests you new videos that you could potentially watch.</a:t>
            </a:r>
            <a:endParaRPr b="1" sz="1600">
              <a:solidFill>
                <a:srgbClr val="3D4251"/>
              </a:solidFill>
              <a:highlight>
                <a:srgbClr val="FFFFFF"/>
              </a:highlight>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7"/>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02" name="Google Shape;202;p27"/>
          <p:cNvSpPr txBox="1"/>
          <p:nvPr/>
        </p:nvSpPr>
        <p:spPr>
          <a:xfrm>
            <a:off x="99568" y="125727"/>
            <a:ext cx="8793000" cy="692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300"/>
              <a:buFont typeface="Arial"/>
              <a:buNone/>
            </a:pPr>
            <a:r>
              <a:rPr b="1" i="0" lang="id" sz="2300" u="none" cap="none" strike="noStrike">
                <a:solidFill>
                  <a:srgbClr val="000000"/>
                </a:solidFill>
                <a:latin typeface="Montserrat"/>
                <a:ea typeface="Montserrat"/>
                <a:cs typeface="Montserrat"/>
                <a:sym typeface="Montserrat"/>
              </a:rPr>
              <a:t>Different Types of Recommender System</a:t>
            </a:r>
            <a:endParaRPr b="1" i="0" sz="2300" u="none" cap="none" strike="noStrike">
              <a:solidFill>
                <a:srgbClr val="000000"/>
              </a:solidFill>
              <a:latin typeface="Montserrat"/>
              <a:ea typeface="Montserrat"/>
              <a:cs typeface="Montserrat"/>
              <a:sym typeface="Montserrat"/>
            </a:endParaRPr>
          </a:p>
        </p:txBody>
      </p:sp>
      <p:pic>
        <p:nvPicPr>
          <p:cNvPr id="203" name="Google Shape;203;p27"/>
          <p:cNvPicPr preferRelativeResize="0"/>
          <p:nvPr/>
        </p:nvPicPr>
        <p:blipFill rotWithShape="1">
          <a:blip r:embed="rId3">
            <a:alphaModFix/>
          </a:blip>
          <a:srcRect b="0" l="0" r="0" t="0"/>
          <a:stretch/>
        </p:blipFill>
        <p:spPr>
          <a:xfrm>
            <a:off x="8618953" y="0"/>
            <a:ext cx="466549" cy="315468"/>
          </a:xfrm>
          <a:prstGeom prst="rect">
            <a:avLst/>
          </a:prstGeom>
          <a:noFill/>
          <a:ln>
            <a:noFill/>
          </a:ln>
        </p:spPr>
      </p:pic>
      <p:sp>
        <p:nvSpPr>
          <p:cNvPr descr="How Well Does Personalized Information Delivery Work? - ViableSynergy" id="204" name="Google Shape;204;p27"/>
          <p:cNvSpPr/>
          <p:nvPr/>
        </p:nvSpPr>
        <p:spPr>
          <a:xfrm>
            <a:off x="4457700" y="2457450"/>
            <a:ext cx="228600" cy="22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05" name="Google Shape;205;p27"/>
          <p:cNvSpPr txBox="1"/>
          <p:nvPr/>
        </p:nvSpPr>
        <p:spPr>
          <a:xfrm>
            <a:off x="458750" y="948250"/>
            <a:ext cx="8362800" cy="1662300"/>
          </a:xfrm>
          <a:prstGeom prst="rect">
            <a:avLst/>
          </a:prstGeom>
          <a:noFill/>
          <a:ln>
            <a:noFill/>
          </a:ln>
        </p:spPr>
        <p:txBody>
          <a:bodyPr anchorCtr="0" anchor="t" bIns="91425" lIns="91425" spcFirstLastPara="1" rIns="91425" wrap="square" tIns="91425">
            <a:spAutoFit/>
          </a:bodyPr>
          <a:lstStyle/>
          <a:p>
            <a:pPr indent="-323850" lvl="0" marL="457200" rtl="0" algn="l">
              <a:lnSpc>
                <a:spcPct val="180000"/>
              </a:lnSpc>
              <a:spcBef>
                <a:spcPts val="1500"/>
              </a:spcBef>
              <a:spcAft>
                <a:spcPts val="0"/>
              </a:spcAft>
              <a:buClr>
                <a:srgbClr val="3D4251"/>
              </a:buClr>
              <a:buSzPts val="1500"/>
              <a:buFont typeface="Lora"/>
              <a:buChar char="●"/>
            </a:pPr>
            <a:r>
              <a:rPr b="1" lang="id" sz="1500">
                <a:solidFill>
                  <a:srgbClr val="3D4251"/>
                </a:solidFill>
                <a:highlight>
                  <a:srgbClr val="FFFFFF"/>
                </a:highlight>
                <a:latin typeface="Montserrat"/>
                <a:ea typeface="Montserrat"/>
                <a:cs typeface="Montserrat"/>
                <a:sym typeface="Montserrat"/>
              </a:rPr>
              <a:t>Collaborative filtering engines:</a:t>
            </a:r>
            <a:r>
              <a:rPr lang="id" sz="1500">
                <a:solidFill>
                  <a:srgbClr val="3D4251"/>
                </a:solidFill>
                <a:highlight>
                  <a:srgbClr val="FFFFFF"/>
                </a:highlight>
                <a:latin typeface="Montserrat"/>
                <a:ea typeface="Montserrat"/>
                <a:cs typeface="Montserrat"/>
                <a:sym typeface="Montserrat"/>
              </a:rPr>
              <a:t> these systems are widely used, and they try to predict the rating or preference that a user would give an item-based on past ratings and preferences of other users. </a:t>
            </a:r>
            <a:r>
              <a:rPr lang="id" sz="1500">
                <a:solidFill>
                  <a:srgbClr val="3D4251"/>
                </a:solidFill>
                <a:highlight>
                  <a:srgbClr val="FFFFFF"/>
                </a:highlight>
                <a:latin typeface="Montserrat"/>
                <a:ea typeface="Montserrat"/>
                <a:cs typeface="Montserrat"/>
                <a:sym typeface="Montserrat"/>
              </a:rPr>
              <a:t>Collaborative filters do not require item metadata like its content-based counterparts.</a:t>
            </a:r>
            <a:endParaRPr b="1" sz="1500">
              <a:solidFill>
                <a:srgbClr val="3D4251"/>
              </a:solidFill>
              <a:highlight>
                <a:srgbClr val="FFFFFF"/>
              </a:highlight>
              <a:latin typeface="Montserrat"/>
              <a:ea typeface="Montserrat"/>
              <a:cs typeface="Montserrat"/>
              <a:sym typeface="Montserrat"/>
            </a:endParaRPr>
          </a:p>
        </p:txBody>
      </p:sp>
      <p:pic>
        <p:nvPicPr>
          <p:cNvPr id="206" name="Google Shape;206;p27"/>
          <p:cNvPicPr preferRelativeResize="0"/>
          <p:nvPr/>
        </p:nvPicPr>
        <p:blipFill rotWithShape="1">
          <a:blip r:embed="rId4">
            <a:alphaModFix/>
          </a:blip>
          <a:srcRect b="0" l="0" r="0" t="33056"/>
          <a:stretch/>
        </p:blipFill>
        <p:spPr>
          <a:xfrm>
            <a:off x="2759800" y="2903475"/>
            <a:ext cx="3284775" cy="1778975"/>
          </a:xfrm>
          <a:prstGeom prst="rect">
            <a:avLst/>
          </a:prstGeom>
          <a:noFill/>
          <a:ln>
            <a:noFill/>
          </a:ln>
        </p:spPr>
      </p:pic>
      <p:sp>
        <p:nvSpPr>
          <p:cNvPr id="207" name="Google Shape;207;p27"/>
          <p:cNvSpPr txBox="1"/>
          <p:nvPr/>
        </p:nvSpPr>
        <p:spPr>
          <a:xfrm>
            <a:off x="3821700" y="2653600"/>
            <a:ext cx="2413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900"/>
              <a:t>Movie1  Movie2  Movie3  Movie4  Movie5</a:t>
            </a:r>
            <a:endParaRPr sz="9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8"/>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13" name="Google Shape;213;p28"/>
          <p:cNvSpPr txBox="1"/>
          <p:nvPr/>
        </p:nvSpPr>
        <p:spPr>
          <a:xfrm>
            <a:off x="99568" y="125727"/>
            <a:ext cx="8793000" cy="692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300"/>
              <a:buFont typeface="Arial"/>
              <a:buNone/>
            </a:pPr>
            <a:r>
              <a:rPr b="1" i="0" lang="id" sz="2300" u="none" cap="none" strike="noStrike">
                <a:solidFill>
                  <a:srgbClr val="000000"/>
                </a:solidFill>
                <a:latin typeface="Montserrat"/>
                <a:ea typeface="Montserrat"/>
                <a:cs typeface="Montserrat"/>
                <a:sym typeface="Montserrat"/>
              </a:rPr>
              <a:t>Different Types of Recommender System</a:t>
            </a:r>
            <a:endParaRPr b="1" i="0" sz="2300" u="none" cap="none" strike="noStrike">
              <a:solidFill>
                <a:srgbClr val="000000"/>
              </a:solidFill>
              <a:latin typeface="Montserrat"/>
              <a:ea typeface="Montserrat"/>
              <a:cs typeface="Montserrat"/>
              <a:sym typeface="Montserrat"/>
            </a:endParaRPr>
          </a:p>
        </p:txBody>
      </p:sp>
      <p:pic>
        <p:nvPicPr>
          <p:cNvPr id="214" name="Google Shape;214;p28"/>
          <p:cNvPicPr preferRelativeResize="0"/>
          <p:nvPr/>
        </p:nvPicPr>
        <p:blipFill rotWithShape="1">
          <a:blip r:embed="rId3">
            <a:alphaModFix/>
          </a:blip>
          <a:srcRect b="0" l="0" r="0" t="0"/>
          <a:stretch/>
        </p:blipFill>
        <p:spPr>
          <a:xfrm>
            <a:off x="8618953" y="0"/>
            <a:ext cx="466549" cy="315468"/>
          </a:xfrm>
          <a:prstGeom prst="rect">
            <a:avLst/>
          </a:prstGeom>
          <a:noFill/>
          <a:ln>
            <a:noFill/>
          </a:ln>
        </p:spPr>
      </p:pic>
      <p:sp>
        <p:nvSpPr>
          <p:cNvPr descr="How Well Does Personalized Information Delivery Work? - ViableSynergy" id="215" name="Google Shape;215;p28"/>
          <p:cNvSpPr/>
          <p:nvPr/>
        </p:nvSpPr>
        <p:spPr>
          <a:xfrm>
            <a:off x="4457700" y="2457450"/>
            <a:ext cx="228600" cy="22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pic>
        <p:nvPicPr>
          <p:cNvPr id="216" name="Google Shape;216;p28"/>
          <p:cNvPicPr preferRelativeResize="0"/>
          <p:nvPr/>
        </p:nvPicPr>
        <p:blipFill rotWithShape="1">
          <a:blip r:embed="rId4">
            <a:alphaModFix/>
          </a:blip>
          <a:srcRect b="0" l="0" r="0" t="0"/>
          <a:stretch/>
        </p:blipFill>
        <p:spPr>
          <a:xfrm>
            <a:off x="1195369" y="686953"/>
            <a:ext cx="6524661" cy="399819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9"/>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22" name="Google Shape;222;p29"/>
          <p:cNvSpPr txBox="1"/>
          <p:nvPr/>
        </p:nvSpPr>
        <p:spPr>
          <a:xfrm>
            <a:off x="99568" y="125727"/>
            <a:ext cx="8793000" cy="692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300"/>
              <a:buFont typeface="Arial"/>
              <a:buNone/>
            </a:pPr>
            <a:r>
              <a:rPr b="1" lang="id" sz="2300">
                <a:latin typeface="Montserrat"/>
                <a:ea typeface="Montserrat"/>
                <a:cs typeface="Montserrat"/>
                <a:sym typeface="Montserrat"/>
              </a:rPr>
              <a:t>Collaborative Filtering</a:t>
            </a:r>
            <a:endParaRPr b="1" i="0" sz="2300" u="none" cap="none" strike="noStrike">
              <a:solidFill>
                <a:srgbClr val="000000"/>
              </a:solidFill>
              <a:latin typeface="Montserrat"/>
              <a:ea typeface="Montserrat"/>
              <a:cs typeface="Montserrat"/>
              <a:sym typeface="Montserrat"/>
            </a:endParaRPr>
          </a:p>
        </p:txBody>
      </p:sp>
      <p:pic>
        <p:nvPicPr>
          <p:cNvPr id="223" name="Google Shape;223;p29"/>
          <p:cNvPicPr preferRelativeResize="0"/>
          <p:nvPr/>
        </p:nvPicPr>
        <p:blipFill rotWithShape="1">
          <a:blip r:embed="rId3">
            <a:alphaModFix/>
          </a:blip>
          <a:srcRect b="0" l="0" r="0" t="0"/>
          <a:stretch/>
        </p:blipFill>
        <p:spPr>
          <a:xfrm>
            <a:off x="8618953" y="0"/>
            <a:ext cx="466549" cy="315468"/>
          </a:xfrm>
          <a:prstGeom prst="rect">
            <a:avLst/>
          </a:prstGeom>
          <a:noFill/>
          <a:ln>
            <a:noFill/>
          </a:ln>
        </p:spPr>
      </p:pic>
      <p:sp>
        <p:nvSpPr>
          <p:cNvPr descr="How Well Does Personalized Information Delivery Work? - ViableSynergy" id="224" name="Google Shape;224;p29"/>
          <p:cNvSpPr/>
          <p:nvPr/>
        </p:nvSpPr>
        <p:spPr>
          <a:xfrm>
            <a:off x="4457700" y="2457450"/>
            <a:ext cx="228600" cy="22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pic>
        <p:nvPicPr>
          <p:cNvPr id="225" name="Google Shape;225;p29"/>
          <p:cNvPicPr preferRelativeResize="0"/>
          <p:nvPr/>
        </p:nvPicPr>
        <p:blipFill>
          <a:blip r:embed="rId4">
            <a:alphaModFix/>
          </a:blip>
          <a:stretch>
            <a:fillRect/>
          </a:stretch>
        </p:blipFill>
        <p:spPr>
          <a:xfrm>
            <a:off x="1090650" y="819177"/>
            <a:ext cx="7262899" cy="40853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descr="Image result for city" id="230" name="Google Shape;230;p30"/>
          <p:cNvPicPr preferRelativeResize="0"/>
          <p:nvPr/>
        </p:nvPicPr>
        <p:blipFill rotWithShape="1">
          <a:blip r:embed="rId3">
            <a:alphaModFix/>
          </a:blip>
          <a:srcRect b="25669" l="21572" r="15479" t="18049"/>
          <a:stretch/>
        </p:blipFill>
        <p:spPr>
          <a:xfrm>
            <a:off x="1" y="0"/>
            <a:ext cx="9143994" cy="5143502"/>
          </a:xfrm>
          <a:prstGeom prst="rect">
            <a:avLst/>
          </a:prstGeom>
          <a:noFill/>
          <a:ln>
            <a:noFill/>
          </a:ln>
        </p:spPr>
      </p:pic>
      <p:sp>
        <p:nvSpPr>
          <p:cNvPr id="231" name="Google Shape;231;p30"/>
          <p:cNvSpPr/>
          <p:nvPr/>
        </p:nvSpPr>
        <p:spPr>
          <a:xfrm>
            <a:off x="1" y="0"/>
            <a:ext cx="9144000" cy="5143500"/>
          </a:xfrm>
          <a:prstGeom prst="rect">
            <a:avLst/>
          </a:prstGeom>
          <a:solidFill>
            <a:schemeClr val="lt1">
              <a:alpha val="8902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232" name="Google Shape;232;p30"/>
          <p:cNvPicPr preferRelativeResize="0"/>
          <p:nvPr/>
        </p:nvPicPr>
        <p:blipFill rotWithShape="1">
          <a:blip r:embed="rId4">
            <a:alphaModFix/>
          </a:blip>
          <a:srcRect b="0" l="0" r="0" t="0"/>
          <a:stretch/>
        </p:blipFill>
        <p:spPr>
          <a:xfrm>
            <a:off x="8618953" y="0"/>
            <a:ext cx="466549" cy="315468"/>
          </a:xfrm>
          <a:prstGeom prst="rect">
            <a:avLst/>
          </a:prstGeom>
          <a:noFill/>
          <a:ln>
            <a:noFill/>
          </a:ln>
        </p:spPr>
      </p:pic>
      <p:sp>
        <p:nvSpPr>
          <p:cNvPr id="233" name="Google Shape;233;p30"/>
          <p:cNvSpPr/>
          <p:nvPr/>
        </p:nvSpPr>
        <p:spPr>
          <a:xfrm>
            <a:off x="254135" y="1256618"/>
            <a:ext cx="772800" cy="772800"/>
          </a:xfrm>
          <a:prstGeom prst="ellipse">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34" name="Google Shape;234;p30"/>
          <p:cNvSpPr txBox="1"/>
          <p:nvPr/>
        </p:nvSpPr>
        <p:spPr>
          <a:xfrm>
            <a:off x="254138" y="1491630"/>
            <a:ext cx="8635800" cy="613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4100"/>
              <a:buFont typeface="Arial"/>
              <a:buNone/>
            </a:pPr>
            <a:r>
              <a:rPr b="1" i="0" lang="id" sz="4100" u="none" cap="none" strike="noStrike">
                <a:solidFill>
                  <a:srgbClr val="262626"/>
                </a:solidFill>
                <a:latin typeface="Montserrat"/>
                <a:ea typeface="Montserrat"/>
                <a:cs typeface="Montserrat"/>
                <a:sym typeface="Montserrat"/>
              </a:rPr>
              <a:t>Let’s Find out how to create recommender system in Python!</a:t>
            </a:r>
            <a:endParaRPr b="0" i="0" sz="2100" u="none" cap="none" strike="noStrike">
              <a:solidFill>
                <a:srgbClr val="FF9900"/>
              </a:solidFill>
              <a:latin typeface="Montserrat"/>
              <a:ea typeface="Montserrat"/>
              <a:cs typeface="Montserrat"/>
              <a:sym typeface="Montserrat"/>
            </a:endParaRPr>
          </a:p>
        </p:txBody>
      </p:sp>
      <p:sp>
        <p:nvSpPr>
          <p:cNvPr id="235" name="Google Shape;235;p30"/>
          <p:cNvSpPr/>
          <p:nvPr/>
        </p:nvSpPr>
        <p:spPr>
          <a:xfrm rot="-1733034">
            <a:off x="-485997" y="-336327"/>
            <a:ext cx="772613" cy="772613"/>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descr="Image result for city" id="240" name="Google Shape;240;p31"/>
          <p:cNvPicPr preferRelativeResize="0"/>
          <p:nvPr/>
        </p:nvPicPr>
        <p:blipFill rotWithShape="1">
          <a:blip r:embed="rId3">
            <a:alphaModFix/>
          </a:blip>
          <a:srcRect b="25669" l="21572" r="15479" t="18049"/>
          <a:stretch/>
        </p:blipFill>
        <p:spPr>
          <a:xfrm>
            <a:off x="1" y="0"/>
            <a:ext cx="9143994" cy="5143502"/>
          </a:xfrm>
          <a:prstGeom prst="rect">
            <a:avLst/>
          </a:prstGeom>
          <a:noFill/>
          <a:ln>
            <a:noFill/>
          </a:ln>
        </p:spPr>
      </p:pic>
      <p:sp>
        <p:nvSpPr>
          <p:cNvPr id="241" name="Google Shape;241;p31"/>
          <p:cNvSpPr/>
          <p:nvPr/>
        </p:nvSpPr>
        <p:spPr>
          <a:xfrm>
            <a:off x="1" y="0"/>
            <a:ext cx="9144000" cy="5143500"/>
          </a:xfrm>
          <a:prstGeom prst="rect">
            <a:avLst/>
          </a:prstGeom>
          <a:solidFill>
            <a:schemeClr val="lt1">
              <a:alpha val="8902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242" name="Google Shape;242;p31"/>
          <p:cNvPicPr preferRelativeResize="0"/>
          <p:nvPr/>
        </p:nvPicPr>
        <p:blipFill rotWithShape="1">
          <a:blip r:embed="rId4">
            <a:alphaModFix/>
          </a:blip>
          <a:srcRect b="0" l="0" r="0" t="0"/>
          <a:stretch/>
        </p:blipFill>
        <p:spPr>
          <a:xfrm>
            <a:off x="8618953" y="0"/>
            <a:ext cx="466549" cy="315468"/>
          </a:xfrm>
          <a:prstGeom prst="rect">
            <a:avLst/>
          </a:prstGeom>
          <a:noFill/>
          <a:ln>
            <a:noFill/>
          </a:ln>
        </p:spPr>
      </p:pic>
      <p:sp>
        <p:nvSpPr>
          <p:cNvPr id="243" name="Google Shape;243;p31"/>
          <p:cNvSpPr/>
          <p:nvPr/>
        </p:nvSpPr>
        <p:spPr>
          <a:xfrm>
            <a:off x="761906" y="1756593"/>
            <a:ext cx="772800" cy="772800"/>
          </a:xfrm>
          <a:prstGeom prst="ellipse">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44" name="Google Shape;244;p31"/>
          <p:cNvSpPr txBox="1"/>
          <p:nvPr/>
        </p:nvSpPr>
        <p:spPr>
          <a:xfrm>
            <a:off x="254138" y="2034113"/>
            <a:ext cx="8635800" cy="613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4100"/>
              <a:buFont typeface="Arial"/>
              <a:buNone/>
            </a:pPr>
            <a:r>
              <a:rPr b="1" i="0" lang="id" sz="4100" u="none" cap="none" strike="noStrike">
                <a:solidFill>
                  <a:srgbClr val="262626"/>
                </a:solidFill>
                <a:latin typeface="Montserrat"/>
                <a:ea typeface="Montserrat"/>
                <a:cs typeface="Montserrat"/>
                <a:sym typeface="Montserrat"/>
              </a:rPr>
              <a:t>Thank You</a:t>
            </a:r>
            <a:endParaRPr b="0" i="0" sz="2100" u="none" cap="none" strike="noStrike">
              <a:solidFill>
                <a:srgbClr val="FF9900"/>
              </a:solidFill>
              <a:latin typeface="Montserrat"/>
              <a:ea typeface="Montserrat"/>
              <a:cs typeface="Montserrat"/>
              <a:sym typeface="Montserrat"/>
            </a:endParaRPr>
          </a:p>
        </p:txBody>
      </p:sp>
      <p:sp>
        <p:nvSpPr>
          <p:cNvPr id="245" name="Google Shape;245;p31"/>
          <p:cNvSpPr/>
          <p:nvPr/>
        </p:nvSpPr>
        <p:spPr>
          <a:xfrm rot="-1733034">
            <a:off x="-485997" y="-336327"/>
            <a:ext cx="772613" cy="772613"/>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descr="Image result for city" id="73" name="Google Shape;73;p15"/>
          <p:cNvPicPr preferRelativeResize="0"/>
          <p:nvPr/>
        </p:nvPicPr>
        <p:blipFill rotWithShape="1">
          <a:blip r:embed="rId3">
            <a:alphaModFix/>
          </a:blip>
          <a:srcRect b="25669" l="21572" r="15479" t="18049"/>
          <a:stretch/>
        </p:blipFill>
        <p:spPr>
          <a:xfrm>
            <a:off x="1" y="0"/>
            <a:ext cx="9143997" cy="5143503"/>
          </a:xfrm>
          <a:prstGeom prst="rect">
            <a:avLst/>
          </a:prstGeom>
          <a:noFill/>
          <a:ln>
            <a:noFill/>
          </a:ln>
        </p:spPr>
      </p:pic>
      <p:sp>
        <p:nvSpPr>
          <p:cNvPr id="74" name="Google Shape;74;p15"/>
          <p:cNvSpPr/>
          <p:nvPr/>
        </p:nvSpPr>
        <p:spPr>
          <a:xfrm>
            <a:off x="1" y="0"/>
            <a:ext cx="9144000" cy="5143500"/>
          </a:xfrm>
          <a:prstGeom prst="rect">
            <a:avLst/>
          </a:prstGeom>
          <a:solidFill>
            <a:schemeClr val="lt1">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5" name="Google Shape;75;p15"/>
          <p:cNvSpPr/>
          <p:nvPr/>
        </p:nvSpPr>
        <p:spPr>
          <a:xfrm>
            <a:off x="8224277" y="523805"/>
            <a:ext cx="791400" cy="791400"/>
          </a:xfrm>
          <a:prstGeom prst="ellipse">
            <a:avLst/>
          </a:prstGeom>
          <a:solidFill>
            <a:srgbClr val="FFBC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6" name="Google Shape;76;p15"/>
          <p:cNvSpPr/>
          <p:nvPr/>
        </p:nvSpPr>
        <p:spPr>
          <a:xfrm rot="-1732908">
            <a:off x="-388316" y="4655731"/>
            <a:ext cx="975768" cy="975768"/>
          </a:xfrm>
          <a:prstGeom prst="roundRect">
            <a:avLst>
              <a:gd fmla="val 24532" name="adj"/>
            </a:avLst>
          </a:prstGeom>
          <a:solidFill>
            <a:srgbClr val="FFBC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7" name="Google Shape;77;p15"/>
          <p:cNvSpPr txBox="1"/>
          <p:nvPr/>
        </p:nvSpPr>
        <p:spPr>
          <a:xfrm>
            <a:off x="159235" y="73303"/>
            <a:ext cx="5971800" cy="700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d" sz="4100">
                <a:solidFill>
                  <a:srgbClr val="262626"/>
                </a:solidFill>
                <a:latin typeface="Montserrat"/>
                <a:ea typeface="Montserrat"/>
                <a:cs typeface="Montserrat"/>
                <a:sym typeface="Montserrat"/>
              </a:rPr>
              <a:t>Trainer Bio</a:t>
            </a:r>
            <a:endParaRPr b="1" sz="4100">
              <a:solidFill>
                <a:srgbClr val="262626"/>
              </a:solidFill>
              <a:latin typeface="Montserrat"/>
              <a:ea typeface="Montserrat"/>
              <a:cs typeface="Montserrat"/>
              <a:sym typeface="Montserrat"/>
            </a:endParaRPr>
          </a:p>
        </p:txBody>
      </p:sp>
      <p:sp>
        <p:nvSpPr>
          <p:cNvPr id="78" name="Google Shape;78;p15"/>
          <p:cNvSpPr/>
          <p:nvPr/>
        </p:nvSpPr>
        <p:spPr>
          <a:xfrm>
            <a:off x="2982889" y="1089817"/>
            <a:ext cx="0" cy="3210878"/>
          </a:xfrm>
          <a:custGeom>
            <a:rect b="b" l="l" r="r" t="t"/>
            <a:pathLst>
              <a:path extrusionOk="0" h="4281170" w="120000">
                <a:moveTo>
                  <a:pt x="0" y="0"/>
                </a:moveTo>
                <a:lnTo>
                  <a:pt x="0" y="4281055"/>
                </a:lnTo>
              </a:path>
            </a:pathLst>
          </a:custGeom>
          <a:noFill/>
          <a:ln cap="flat" cmpd="sng" w="9525">
            <a:solidFill>
              <a:srgbClr val="D7D7D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79" name="Google Shape;79;p15"/>
          <p:cNvPicPr preferRelativeResize="0"/>
          <p:nvPr/>
        </p:nvPicPr>
        <p:blipFill rotWithShape="1">
          <a:blip r:embed="rId4">
            <a:alphaModFix/>
          </a:blip>
          <a:srcRect b="0" l="0" r="0" t="0"/>
          <a:stretch/>
        </p:blipFill>
        <p:spPr>
          <a:xfrm>
            <a:off x="440857" y="1483934"/>
            <a:ext cx="2220600" cy="2653200"/>
          </a:xfrm>
          <a:prstGeom prst="ellipse">
            <a:avLst/>
          </a:prstGeom>
          <a:noFill/>
          <a:ln>
            <a:noFill/>
          </a:ln>
        </p:spPr>
      </p:pic>
      <p:sp>
        <p:nvSpPr>
          <p:cNvPr id="80" name="Google Shape;80;p15"/>
          <p:cNvSpPr/>
          <p:nvPr/>
        </p:nvSpPr>
        <p:spPr>
          <a:xfrm>
            <a:off x="3172439" y="919458"/>
            <a:ext cx="5679600" cy="3116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d" sz="1800">
                <a:solidFill>
                  <a:schemeClr val="dk1"/>
                </a:solidFill>
                <a:latin typeface="Montserrat"/>
                <a:ea typeface="Montserrat"/>
                <a:cs typeface="Montserrat"/>
                <a:sym typeface="Montserrat"/>
              </a:rPr>
              <a:t>Experience :</a:t>
            </a:r>
            <a:endParaRPr sz="1800">
              <a:solidFill>
                <a:schemeClr val="dk1"/>
              </a:solidFill>
              <a:latin typeface="Montserrat"/>
              <a:ea typeface="Montserrat"/>
              <a:cs typeface="Montserrat"/>
              <a:sym typeface="Montserrat"/>
            </a:endParaRPr>
          </a:p>
          <a:p>
            <a:pPr indent="-254000" lvl="0" marL="254000" marR="0" rtl="0" algn="l">
              <a:spcBef>
                <a:spcPts val="0"/>
              </a:spcBef>
              <a:spcAft>
                <a:spcPts val="0"/>
              </a:spcAft>
              <a:buClr>
                <a:schemeClr val="dk1"/>
              </a:buClr>
              <a:buSzPts val="1800"/>
              <a:buFont typeface="Arial"/>
              <a:buChar char="•"/>
            </a:pPr>
            <a:r>
              <a:rPr lang="id" sz="1800">
                <a:solidFill>
                  <a:schemeClr val="dk1"/>
                </a:solidFill>
                <a:latin typeface="Montserrat"/>
                <a:ea typeface="Montserrat"/>
                <a:cs typeface="Montserrat"/>
                <a:sym typeface="Montserrat"/>
              </a:rPr>
              <a:t>Data Scientist at Jabar Digital Service</a:t>
            </a:r>
            <a:endParaRPr sz="1100"/>
          </a:p>
          <a:p>
            <a:pPr indent="-254000" lvl="0" marL="254000" marR="0" rtl="0" algn="l">
              <a:spcBef>
                <a:spcPts val="0"/>
              </a:spcBef>
              <a:spcAft>
                <a:spcPts val="0"/>
              </a:spcAft>
              <a:buClr>
                <a:schemeClr val="dk1"/>
              </a:buClr>
              <a:buSzPts val="1800"/>
              <a:buFont typeface="Arial"/>
              <a:buChar char="•"/>
            </a:pPr>
            <a:r>
              <a:rPr lang="id" sz="1800">
                <a:solidFill>
                  <a:schemeClr val="dk1"/>
                </a:solidFill>
                <a:latin typeface="Montserrat"/>
                <a:ea typeface="Montserrat"/>
                <a:cs typeface="Montserrat"/>
                <a:sym typeface="Montserrat"/>
              </a:rPr>
              <a:t>Data Science Tutor at Shift Academy</a:t>
            </a:r>
            <a:endParaRPr sz="1100"/>
          </a:p>
          <a:p>
            <a:pPr indent="-254000" lvl="0" marL="254000" marR="0" rtl="0" algn="l">
              <a:spcBef>
                <a:spcPts val="0"/>
              </a:spcBef>
              <a:spcAft>
                <a:spcPts val="0"/>
              </a:spcAft>
              <a:buClr>
                <a:schemeClr val="dk1"/>
              </a:buClr>
              <a:buSzPts val="1800"/>
              <a:buFont typeface="Arial"/>
              <a:buChar char="•"/>
            </a:pPr>
            <a:r>
              <a:rPr lang="id" sz="1800">
                <a:solidFill>
                  <a:schemeClr val="dk1"/>
                </a:solidFill>
                <a:latin typeface="Montserrat"/>
                <a:ea typeface="Montserrat"/>
                <a:cs typeface="Montserrat"/>
                <a:sym typeface="Montserrat"/>
              </a:rPr>
              <a:t>Business Intelligence Analyst at Jabar Digital Service</a:t>
            </a:r>
            <a:endParaRPr sz="1100"/>
          </a:p>
          <a:p>
            <a:pPr indent="-254000" lvl="0" marL="254000" marR="0" rtl="0" algn="l">
              <a:spcBef>
                <a:spcPts val="0"/>
              </a:spcBef>
              <a:spcAft>
                <a:spcPts val="0"/>
              </a:spcAft>
              <a:buClr>
                <a:schemeClr val="dk1"/>
              </a:buClr>
              <a:buSzPts val="1800"/>
              <a:buFont typeface="Arial"/>
              <a:buChar char="•"/>
            </a:pPr>
            <a:r>
              <a:rPr lang="id" sz="1800">
                <a:solidFill>
                  <a:schemeClr val="dk1"/>
                </a:solidFill>
                <a:latin typeface="Montserrat"/>
                <a:ea typeface="Montserrat"/>
                <a:cs typeface="Montserrat"/>
                <a:sym typeface="Montserrat"/>
              </a:rPr>
              <a:t>Owner and Consultant at Barz Data Consultant</a:t>
            </a:r>
            <a:endParaRPr sz="1100"/>
          </a:p>
          <a:p>
            <a:pPr indent="-254000" lvl="0" marL="254000" marR="0" rtl="0" algn="l">
              <a:spcBef>
                <a:spcPts val="0"/>
              </a:spcBef>
              <a:spcAft>
                <a:spcPts val="0"/>
              </a:spcAft>
              <a:buClr>
                <a:schemeClr val="dk1"/>
              </a:buClr>
              <a:buSzPts val="1800"/>
              <a:buFont typeface="Arial"/>
              <a:buChar char="•"/>
            </a:pPr>
            <a:r>
              <a:rPr lang="id" sz="1800">
                <a:solidFill>
                  <a:schemeClr val="dk1"/>
                </a:solidFill>
                <a:latin typeface="Montserrat"/>
                <a:ea typeface="Montserrat"/>
                <a:cs typeface="Montserrat"/>
                <a:sym typeface="Montserrat"/>
              </a:rPr>
              <a:t>Data Scientist at IYKRA</a:t>
            </a:r>
            <a:endParaRPr sz="1100"/>
          </a:p>
          <a:p>
            <a:pPr indent="-254000" lvl="0" marL="254000" marR="0" rtl="0" algn="l">
              <a:spcBef>
                <a:spcPts val="0"/>
              </a:spcBef>
              <a:spcAft>
                <a:spcPts val="0"/>
              </a:spcAft>
              <a:buClr>
                <a:schemeClr val="dk1"/>
              </a:buClr>
              <a:buSzPts val="1800"/>
              <a:buFont typeface="Arial"/>
              <a:buChar char="•"/>
            </a:pPr>
            <a:r>
              <a:rPr lang="id" sz="1800">
                <a:solidFill>
                  <a:schemeClr val="dk1"/>
                </a:solidFill>
                <a:latin typeface="Montserrat"/>
                <a:ea typeface="Montserrat"/>
                <a:cs typeface="Montserrat"/>
                <a:sym typeface="Montserrat"/>
              </a:rPr>
              <a:t>Data Analyst at BAPPEDA Sukoharjo </a:t>
            </a:r>
            <a:endParaRPr sz="1800">
              <a:solidFill>
                <a:schemeClr val="dk1"/>
              </a:solidFill>
              <a:latin typeface="Montserrat"/>
              <a:ea typeface="Montserrat"/>
              <a:cs typeface="Montserrat"/>
              <a:sym typeface="Montserrat"/>
            </a:endParaRPr>
          </a:p>
          <a:p>
            <a:pPr indent="-254000" lvl="0" marL="254000" marR="0" rtl="0" algn="l">
              <a:spcBef>
                <a:spcPts val="0"/>
              </a:spcBef>
              <a:spcAft>
                <a:spcPts val="0"/>
              </a:spcAft>
              <a:buClr>
                <a:schemeClr val="dk1"/>
              </a:buClr>
              <a:buSzPts val="1800"/>
              <a:buFont typeface="Arial"/>
              <a:buChar char="•"/>
            </a:pPr>
            <a:r>
              <a:rPr b="0" lang="id" sz="1800">
                <a:solidFill>
                  <a:schemeClr val="dk1"/>
                </a:solidFill>
                <a:latin typeface="Montserrat"/>
                <a:ea typeface="Montserrat"/>
                <a:cs typeface="Montserrat"/>
                <a:sym typeface="Montserrat"/>
              </a:rPr>
              <a:t>Data Analyst at PT. Arah Environmental</a:t>
            </a:r>
            <a:endParaRPr sz="1100"/>
          </a:p>
        </p:txBody>
      </p:sp>
      <p:pic>
        <p:nvPicPr>
          <p:cNvPr descr="Linkedin - Free social media icons" id="81" name="Google Shape;81;p15"/>
          <p:cNvPicPr preferRelativeResize="0"/>
          <p:nvPr/>
        </p:nvPicPr>
        <p:blipFill rotWithShape="1">
          <a:blip r:embed="rId5">
            <a:alphaModFix/>
          </a:blip>
          <a:srcRect b="0" l="0" r="0" t="0"/>
          <a:stretch/>
        </p:blipFill>
        <p:spPr>
          <a:xfrm>
            <a:off x="3495757" y="4049687"/>
            <a:ext cx="316469" cy="316469"/>
          </a:xfrm>
          <a:prstGeom prst="rect">
            <a:avLst/>
          </a:prstGeom>
          <a:noFill/>
          <a:ln>
            <a:noFill/>
          </a:ln>
        </p:spPr>
      </p:pic>
      <p:sp>
        <p:nvSpPr>
          <p:cNvPr id="82" name="Google Shape;82;p15"/>
          <p:cNvSpPr/>
          <p:nvPr/>
        </p:nvSpPr>
        <p:spPr>
          <a:xfrm>
            <a:off x="3852423" y="4069425"/>
            <a:ext cx="35220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id" sz="1400">
                <a:solidFill>
                  <a:srgbClr val="8296B0"/>
                </a:solidFill>
                <a:latin typeface="Calibri"/>
                <a:ea typeface="Calibri"/>
                <a:cs typeface="Calibri"/>
                <a:sym typeface="Calibri"/>
              </a:rPr>
              <a:t>www.linkedin.com/in/akbar-maulana/ </a:t>
            </a:r>
            <a:endParaRPr b="1" sz="1400">
              <a:solidFill>
                <a:srgbClr val="8296B0"/>
              </a:solidFill>
              <a:latin typeface="Calibri"/>
              <a:ea typeface="Calibri"/>
              <a:cs typeface="Calibri"/>
              <a:sym typeface="Calibri"/>
            </a:endParaRPr>
          </a:p>
        </p:txBody>
      </p:sp>
      <p:pic>
        <p:nvPicPr>
          <p:cNvPr descr="Blue Email Box Circle Png Transparent Icon - Mail Logo Png Hd, Png Download  - kindpng" id="83" name="Google Shape;83;p15"/>
          <p:cNvPicPr preferRelativeResize="0"/>
          <p:nvPr/>
        </p:nvPicPr>
        <p:blipFill rotWithShape="1">
          <a:blip r:embed="rId6">
            <a:alphaModFix/>
          </a:blip>
          <a:srcRect b="0" l="0" r="0" t="0"/>
          <a:stretch/>
        </p:blipFill>
        <p:spPr>
          <a:xfrm>
            <a:off x="3420386" y="4481735"/>
            <a:ext cx="450975" cy="471951"/>
          </a:xfrm>
          <a:prstGeom prst="rect">
            <a:avLst/>
          </a:prstGeom>
          <a:noFill/>
          <a:ln>
            <a:noFill/>
          </a:ln>
        </p:spPr>
      </p:pic>
      <p:sp>
        <p:nvSpPr>
          <p:cNvPr id="84" name="Google Shape;84;p15"/>
          <p:cNvSpPr/>
          <p:nvPr/>
        </p:nvSpPr>
        <p:spPr>
          <a:xfrm>
            <a:off x="3852423" y="4579200"/>
            <a:ext cx="29394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id" sz="1400">
                <a:solidFill>
                  <a:srgbClr val="8296B0"/>
                </a:solidFill>
                <a:latin typeface="Calibri"/>
                <a:ea typeface="Calibri"/>
                <a:cs typeface="Calibri"/>
                <a:sym typeface="Calibri"/>
              </a:rPr>
              <a:t>akbar.maulana2298@gmail.com</a:t>
            </a:r>
            <a:endParaRPr b="1" sz="1400">
              <a:solidFill>
                <a:srgbClr val="8296B0"/>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descr="Image result for city" id="89" name="Google Shape;89;p16"/>
          <p:cNvPicPr preferRelativeResize="0"/>
          <p:nvPr/>
        </p:nvPicPr>
        <p:blipFill rotWithShape="1">
          <a:blip r:embed="rId3">
            <a:alphaModFix/>
          </a:blip>
          <a:srcRect b="25669" l="21572" r="15479" t="18049"/>
          <a:stretch/>
        </p:blipFill>
        <p:spPr>
          <a:xfrm>
            <a:off x="1" y="0"/>
            <a:ext cx="9143994" cy="5143502"/>
          </a:xfrm>
          <a:prstGeom prst="rect">
            <a:avLst/>
          </a:prstGeom>
          <a:noFill/>
          <a:ln>
            <a:noFill/>
          </a:ln>
        </p:spPr>
      </p:pic>
      <p:sp>
        <p:nvSpPr>
          <p:cNvPr id="90" name="Google Shape;90;p16"/>
          <p:cNvSpPr/>
          <p:nvPr/>
        </p:nvSpPr>
        <p:spPr>
          <a:xfrm>
            <a:off x="1" y="0"/>
            <a:ext cx="9144000" cy="5143500"/>
          </a:xfrm>
          <a:prstGeom prst="rect">
            <a:avLst/>
          </a:prstGeom>
          <a:solidFill>
            <a:schemeClr val="lt1">
              <a:alpha val="8902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91" name="Google Shape;91;p16"/>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92" name="Google Shape;92;p16"/>
          <p:cNvSpPr txBox="1"/>
          <p:nvPr/>
        </p:nvSpPr>
        <p:spPr>
          <a:xfrm>
            <a:off x="645858" y="493535"/>
            <a:ext cx="5971800" cy="692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300"/>
              <a:buFont typeface="Arial"/>
              <a:buNone/>
            </a:pPr>
            <a:r>
              <a:rPr b="1" i="0" lang="id" sz="2300" u="none" cap="none" strike="noStrike">
                <a:solidFill>
                  <a:srgbClr val="000000"/>
                </a:solidFill>
                <a:latin typeface="Montserrat"/>
                <a:ea typeface="Montserrat"/>
                <a:cs typeface="Montserrat"/>
                <a:sym typeface="Montserrat"/>
              </a:rPr>
              <a:t>After this class, you will be able to</a:t>
            </a:r>
            <a:endParaRPr b="0" i="0" sz="2300" u="none" cap="none" strike="noStrike">
              <a:solidFill>
                <a:srgbClr val="000000"/>
              </a:solidFill>
              <a:latin typeface="Montserrat"/>
              <a:ea typeface="Montserrat"/>
              <a:cs typeface="Montserrat"/>
              <a:sym typeface="Montserrat"/>
            </a:endParaRPr>
          </a:p>
        </p:txBody>
      </p:sp>
      <p:sp>
        <p:nvSpPr>
          <p:cNvPr id="93" name="Google Shape;93;p16"/>
          <p:cNvSpPr txBox="1"/>
          <p:nvPr/>
        </p:nvSpPr>
        <p:spPr>
          <a:xfrm>
            <a:off x="958050" y="1156425"/>
            <a:ext cx="4910100" cy="3414900"/>
          </a:xfrm>
          <a:prstGeom prst="rect">
            <a:avLst/>
          </a:prstGeom>
          <a:noFill/>
          <a:ln>
            <a:noFill/>
          </a:ln>
        </p:spPr>
        <p:txBody>
          <a:bodyPr anchorCtr="0" anchor="t" bIns="34275" lIns="68575" spcFirstLastPara="1" rIns="68575" wrap="square" tIns="34275">
            <a:noAutofit/>
          </a:bodyPr>
          <a:lstStyle/>
          <a:p>
            <a:pPr indent="-215900" lvl="0" marL="215900" marR="0" rtl="0" algn="l">
              <a:lnSpc>
                <a:spcPct val="150000"/>
              </a:lnSpc>
              <a:spcBef>
                <a:spcPts val="0"/>
              </a:spcBef>
              <a:spcAft>
                <a:spcPts val="0"/>
              </a:spcAft>
              <a:buClr>
                <a:srgbClr val="000000"/>
              </a:buClr>
              <a:buSzPts val="1400"/>
              <a:buFont typeface="Arial"/>
              <a:buChar char="•"/>
            </a:pPr>
            <a:r>
              <a:rPr b="0" i="0" lang="id" sz="1400" u="none" cap="none" strike="noStrike">
                <a:solidFill>
                  <a:srgbClr val="000000"/>
                </a:solidFill>
                <a:latin typeface="Montserrat"/>
                <a:ea typeface="Montserrat"/>
                <a:cs typeface="Montserrat"/>
                <a:sym typeface="Montserrat"/>
              </a:rPr>
              <a:t>Understand different types of Recommender System</a:t>
            </a:r>
            <a:endParaRPr sz="1100"/>
          </a:p>
          <a:p>
            <a:pPr indent="-215900" lvl="0" marL="215900" marR="0" rtl="0" algn="l">
              <a:lnSpc>
                <a:spcPct val="150000"/>
              </a:lnSpc>
              <a:spcBef>
                <a:spcPts val="0"/>
              </a:spcBef>
              <a:spcAft>
                <a:spcPts val="0"/>
              </a:spcAft>
              <a:buClr>
                <a:srgbClr val="000000"/>
              </a:buClr>
              <a:buSzPts val="1400"/>
              <a:buFont typeface="Arial"/>
              <a:buChar char="•"/>
            </a:pPr>
            <a:r>
              <a:rPr b="0" i="0" lang="id" sz="1400" u="none" cap="none" strike="noStrike">
                <a:solidFill>
                  <a:srgbClr val="000000"/>
                </a:solidFill>
                <a:latin typeface="Montserrat"/>
                <a:ea typeface="Montserrat"/>
                <a:cs typeface="Montserrat"/>
                <a:sym typeface="Montserrat"/>
              </a:rPr>
              <a:t>Create a recommender system using content based and collaborative filtering</a:t>
            </a:r>
            <a:endParaRPr sz="1100"/>
          </a:p>
          <a:p>
            <a:pPr indent="-127000" lvl="0" marL="21590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127000" lvl="0" marL="21590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pic>
        <p:nvPicPr>
          <p:cNvPr id="94" name="Google Shape;94;p16"/>
          <p:cNvPicPr preferRelativeResize="0"/>
          <p:nvPr/>
        </p:nvPicPr>
        <p:blipFill rotWithShape="1">
          <a:blip r:embed="rId4">
            <a:alphaModFix/>
          </a:blip>
          <a:srcRect b="0" l="0" r="0" t="0"/>
          <a:stretch/>
        </p:blipFill>
        <p:spPr>
          <a:xfrm>
            <a:off x="8618953" y="0"/>
            <a:ext cx="466549" cy="31546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descr="Image result for city" id="99" name="Google Shape;99;p17"/>
          <p:cNvPicPr preferRelativeResize="0"/>
          <p:nvPr/>
        </p:nvPicPr>
        <p:blipFill rotWithShape="1">
          <a:blip r:embed="rId3">
            <a:alphaModFix/>
          </a:blip>
          <a:srcRect b="25669" l="21572" r="15479" t="18049"/>
          <a:stretch/>
        </p:blipFill>
        <p:spPr>
          <a:xfrm>
            <a:off x="1" y="0"/>
            <a:ext cx="9143994" cy="5143502"/>
          </a:xfrm>
          <a:prstGeom prst="rect">
            <a:avLst/>
          </a:prstGeom>
          <a:noFill/>
          <a:ln>
            <a:noFill/>
          </a:ln>
        </p:spPr>
      </p:pic>
      <p:sp>
        <p:nvSpPr>
          <p:cNvPr id="100" name="Google Shape;100;p17"/>
          <p:cNvSpPr/>
          <p:nvPr/>
        </p:nvSpPr>
        <p:spPr>
          <a:xfrm>
            <a:off x="1" y="0"/>
            <a:ext cx="9144000" cy="5143500"/>
          </a:xfrm>
          <a:prstGeom prst="rect">
            <a:avLst/>
          </a:prstGeom>
          <a:solidFill>
            <a:schemeClr val="lt1">
              <a:alpha val="8902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01" name="Google Shape;101;p17"/>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02" name="Google Shape;102;p17"/>
          <p:cNvSpPr txBox="1"/>
          <p:nvPr/>
        </p:nvSpPr>
        <p:spPr>
          <a:xfrm>
            <a:off x="159235" y="73303"/>
            <a:ext cx="5971800" cy="692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300"/>
              <a:buFont typeface="Arial"/>
              <a:buNone/>
            </a:pPr>
            <a:r>
              <a:rPr b="1" i="0" lang="id" sz="2300" u="none" cap="none" strike="noStrike">
                <a:solidFill>
                  <a:srgbClr val="000000"/>
                </a:solidFill>
                <a:latin typeface="Montserrat"/>
                <a:ea typeface="Montserrat"/>
                <a:cs typeface="Montserrat"/>
                <a:sym typeface="Montserrat"/>
              </a:rPr>
              <a:t>What is Recommender system?</a:t>
            </a:r>
            <a:endParaRPr b="1" i="0" sz="2300" u="none" cap="none" strike="noStrike">
              <a:solidFill>
                <a:srgbClr val="000000"/>
              </a:solidFill>
              <a:latin typeface="Montserrat"/>
              <a:ea typeface="Montserrat"/>
              <a:cs typeface="Montserrat"/>
              <a:sym typeface="Montserrat"/>
            </a:endParaRPr>
          </a:p>
        </p:txBody>
      </p:sp>
      <p:sp>
        <p:nvSpPr>
          <p:cNvPr id="103" name="Google Shape;103;p17"/>
          <p:cNvSpPr txBox="1"/>
          <p:nvPr/>
        </p:nvSpPr>
        <p:spPr>
          <a:xfrm>
            <a:off x="409580" y="749626"/>
            <a:ext cx="7227900" cy="2890500"/>
          </a:xfrm>
          <a:prstGeom prst="rect">
            <a:avLst/>
          </a:prstGeom>
          <a:noFill/>
          <a:ln>
            <a:noFill/>
          </a:ln>
        </p:spPr>
        <p:txBody>
          <a:bodyPr anchorCtr="0" anchor="t" bIns="34275" lIns="68575" spcFirstLastPara="1" rIns="68575" wrap="square" tIns="34275">
            <a:noAutofit/>
          </a:bodyPr>
          <a:lstStyle/>
          <a:p>
            <a:pPr indent="-215900" lvl="0" marL="215900" marR="0" rtl="0" algn="just">
              <a:lnSpc>
                <a:spcPct val="150000"/>
              </a:lnSpc>
              <a:spcBef>
                <a:spcPts val="0"/>
              </a:spcBef>
              <a:spcAft>
                <a:spcPts val="0"/>
              </a:spcAft>
              <a:buClr>
                <a:srgbClr val="000000"/>
              </a:buClr>
              <a:buSzPts val="1400"/>
              <a:buFont typeface="Arial"/>
              <a:buChar char="•"/>
            </a:pPr>
            <a:r>
              <a:rPr b="0" i="0" lang="id" sz="1400" u="none" cap="none" strike="noStrike">
                <a:solidFill>
                  <a:srgbClr val="000000"/>
                </a:solidFill>
                <a:latin typeface="Montserrat"/>
                <a:ea typeface="Montserrat"/>
                <a:cs typeface="Montserrat"/>
                <a:sym typeface="Montserrat"/>
              </a:rPr>
              <a:t>Recommender System is a system that seeks to predict or filter preferences according to the user’s choices. Recommender systems are utilized in a variety of areas including movies, music, news, books, research articles, search queries, social tags, and products in general.</a:t>
            </a:r>
            <a:endParaRPr sz="1100"/>
          </a:p>
          <a:p>
            <a:pPr indent="-215900" lvl="0" marL="215900" marR="0" rtl="0" algn="just">
              <a:lnSpc>
                <a:spcPct val="150000"/>
              </a:lnSpc>
              <a:spcBef>
                <a:spcPts val="0"/>
              </a:spcBef>
              <a:spcAft>
                <a:spcPts val="0"/>
              </a:spcAft>
              <a:buClr>
                <a:srgbClr val="000000"/>
              </a:buClr>
              <a:buSzPts val="1400"/>
              <a:buFont typeface="Arial"/>
              <a:buChar char="•"/>
            </a:pPr>
            <a:r>
              <a:rPr b="0" i="0" lang="id" sz="1400" u="none" cap="none" strike="noStrike">
                <a:solidFill>
                  <a:srgbClr val="000000"/>
                </a:solidFill>
                <a:latin typeface="Montserrat"/>
                <a:ea typeface="Montserrat"/>
                <a:cs typeface="Montserrat"/>
                <a:sym typeface="Montserrat"/>
              </a:rPr>
              <a:t>Like many machine learning techniques, a recommender system makes prediction based on users’ historical behaviors. Specifically, it’s to predict user preference for a set of items based on past experience. To build a recommender system, the most two popular approaches are Content-based and Collaborative Filtering.</a:t>
            </a:r>
            <a:endParaRPr sz="1100"/>
          </a:p>
        </p:txBody>
      </p:sp>
      <p:pic>
        <p:nvPicPr>
          <p:cNvPr id="104" name="Google Shape;104;p17"/>
          <p:cNvPicPr preferRelativeResize="0"/>
          <p:nvPr/>
        </p:nvPicPr>
        <p:blipFill rotWithShape="1">
          <a:blip r:embed="rId4">
            <a:alphaModFix/>
          </a:blip>
          <a:srcRect b="0" l="0" r="0" t="0"/>
          <a:stretch/>
        </p:blipFill>
        <p:spPr>
          <a:xfrm>
            <a:off x="8618953" y="0"/>
            <a:ext cx="466549" cy="31546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descr="Image result for city" id="109" name="Google Shape;109;p18"/>
          <p:cNvPicPr preferRelativeResize="0"/>
          <p:nvPr/>
        </p:nvPicPr>
        <p:blipFill rotWithShape="1">
          <a:blip r:embed="rId3">
            <a:alphaModFix/>
          </a:blip>
          <a:srcRect b="25669" l="21572" r="15479" t="18049"/>
          <a:stretch/>
        </p:blipFill>
        <p:spPr>
          <a:xfrm>
            <a:off x="1" y="0"/>
            <a:ext cx="9143994" cy="5143502"/>
          </a:xfrm>
          <a:prstGeom prst="rect">
            <a:avLst/>
          </a:prstGeom>
          <a:noFill/>
          <a:ln>
            <a:noFill/>
          </a:ln>
        </p:spPr>
      </p:pic>
      <p:sp>
        <p:nvSpPr>
          <p:cNvPr id="110" name="Google Shape;110;p18"/>
          <p:cNvSpPr/>
          <p:nvPr/>
        </p:nvSpPr>
        <p:spPr>
          <a:xfrm>
            <a:off x="1" y="0"/>
            <a:ext cx="9144000" cy="5143500"/>
          </a:xfrm>
          <a:prstGeom prst="rect">
            <a:avLst/>
          </a:prstGeom>
          <a:solidFill>
            <a:schemeClr val="lt1">
              <a:alpha val="8902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11" name="Google Shape;111;p18"/>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12" name="Google Shape;112;p18"/>
          <p:cNvSpPr txBox="1"/>
          <p:nvPr/>
        </p:nvSpPr>
        <p:spPr>
          <a:xfrm>
            <a:off x="159235" y="73303"/>
            <a:ext cx="5971800" cy="692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300"/>
              <a:buFont typeface="Arial"/>
              <a:buNone/>
            </a:pPr>
            <a:r>
              <a:rPr b="1" i="0" lang="id" sz="2300" u="none" cap="none" strike="noStrike">
                <a:solidFill>
                  <a:srgbClr val="000000"/>
                </a:solidFill>
                <a:latin typeface="Montserrat"/>
                <a:ea typeface="Montserrat"/>
                <a:cs typeface="Montserrat"/>
                <a:sym typeface="Montserrat"/>
              </a:rPr>
              <a:t>Recommender System Around Us</a:t>
            </a:r>
            <a:endParaRPr b="1" i="0" sz="2300" u="none" cap="none" strike="noStrike">
              <a:solidFill>
                <a:srgbClr val="000000"/>
              </a:solidFill>
              <a:latin typeface="Montserrat"/>
              <a:ea typeface="Montserrat"/>
              <a:cs typeface="Montserrat"/>
              <a:sym typeface="Montserrat"/>
            </a:endParaRPr>
          </a:p>
        </p:txBody>
      </p:sp>
      <p:pic>
        <p:nvPicPr>
          <p:cNvPr id="113" name="Google Shape;113;p18"/>
          <p:cNvPicPr preferRelativeResize="0"/>
          <p:nvPr/>
        </p:nvPicPr>
        <p:blipFill rotWithShape="1">
          <a:blip r:embed="rId4">
            <a:alphaModFix/>
          </a:blip>
          <a:srcRect b="0" l="0" r="0" t="0"/>
          <a:stretch/>
        </p:blipFill>
        <p:spPr>
          <a:xfrm>
            <a:off x="8618953" y="0"/>
            <a:ext cx="466549" cy="315468"/>
          </a:xfrm>
          <a:prstGeom prst="rect">
            <a:avLst/>
          </a:prstGeom>
          <a:noFill/>
          <a:ln>
            <a:noFill/>
          </a:ln>
        </p:spPr>
      </p:pic>
      <p:pic>
        <p:nvPicPr>
          <p:cNvPr id="114" name="Google Shape;114;p18"/>
          <p:cNvPicPr preferRelativeResize="0"/>
          <p:nvPr/>
        </p:nvPicPr>
        <p:blipFill rotWithShape="1">
          <a:blip r:embed="rId5">
            <a:alphaModFix/>
          </a:blip>
          <a:srcRect b="0" l="0" r="0" t="0"/>
          <a:stretch/>
        </p:blipFill>
        <p:spPr>
          <a:xfrm>
            <a:off x="-1" y="886863"/>
            <a:ext cx="9144001" cy="390929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descr="Image result for city" id="119" name="Google Shape;119;p19"/>
          <p:cNvPicPr preferRelativeResize="0"/>
          <p:nvPr/>
        </p:nvPicPr>
        <p:blipFill rotWithShape="1">
          <a:blip r:embed="rId3">
            <a:alphaModFix/>
          </a:blip>
          <a:srcRect b="25669" l="21572" r="15479" t="18049"/>
          <a:stretch/>
        </p:blipFill>
        <p:spPr>
          <a:xfrm>
            <a:off x="1" y="0"/>
            <a:ext cx="9143994" cy="5143502"/>
          </a:xfrm>
          <a:prstGeom prst="rect">
            <a:avLst/>
          </a:prstGeom>
          <a:noFill/>
          <a:ln>
            <a:noFill/>
          </a:ln>
        </p:spPr>
      </p:pic>
      <p:sp>
        <p:nvSpPr>
          <p:cNvPr id="120" name="Google Shape;120;p19"/>
          <p:cNvSpPr/>
          <p:nvPr/>
        </p:nvSpPr>
        <p:spPr>
          <a:xfrm>
            <a:off x="1" y="0"/>
            <a:ext cx="9144000" cy="5143500"/>
          </a:xfrm>
          <a:prstGeom prst="rect">
            <a:avLst/>
          </a:prstGeom>
          <a:solidFill>
            <a:schemeClr val="lt1">
              <a:alpha val="8902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21" name="Google Shape;121;p19"/>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22" name="Google Shape;122;p19"/>
          <p:cNvSpPr txBox="1"/>
          <p:nvPr/>
        </p:nvSpPr>
        <p:spPr>
          <a:xfrm>
            <a:off x="159235" y="73303"/>
            <a:ext cx="5971800" cy="692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300"/>
              <a:buFont typeface="Arial"/>
              <a:buNone/>
            </a:pPr>
            <a:r>
              <a:rPr b="1" i="0" lang="id" sz="2300" u="none" cap="none" strike="noStrike">
                <a:solidFill>
                  <a:srgbClr val="000000"/>
                </a:solidFill>
                <a:latin typeface="Montserrat"/>
                <a:ea typeface="Montserrat"/>
                <a:cs typeface="Montserrat"/>
                <a:sym typeface="Montserrat"/>
              </a:rPr>
              <a:t>Recommender System Around Us</a:t>
            </a:r>
            <a:endParaRPr b="1" i="0" sz="2300" u="none" cap="none" strike="noStrike">
              <a:solidFill>
                <a:srgbClr val="000000"/>
              </a:solidFill>
              <a:latin typeface="Montserrat"/>
              <a:ea typeface="Montserrat"/>
              <a:cs typeface="Montserrat"/>
              <a:sym typeface="Montserrat"/>
            </a:endParaRPr>
          </a:p>
        </p:txBody>
      </p:sp>
      <p:pic>
        <p:nvPicPr>
          <p:cNvPr id="123" name="Google Shape;123;p19"/>
          <p:cNvPicPr preferRelativeResize="0"/>
          <p:nvPr/>
        </p:nvPicPr>
        <p:blipFill rotWithShape="1">
          <a:blip r:embed="rId4">
            <a:alphaModFix/>
          </a:blip>
          <a:srcRect b="0" l="0" r="0" t="0"/>
          <a:stretch/>
        </p:blipFill>
        <p:spPr>
          <a:xfrm>
            <a:off x="8618953" y="0"/>
            <a:ext cx="466549" cy="315468"/>
          </a:xfrm>
          <a:prstGeom prst="rect">
            <a:avLst/>
          </a:prstGeom>
          <a:noFill/>
          <a:ln>
            <a:noFill/>
          </a:ln>
        </p:spPr>
      </p:pic>
      <p:pic>
        <p:nvPicPr>
          <p:cNvPr id="124" name="Google Shape;124;p19"/>
          <p:cNvPicPr preferRelativeResize="0"/>
          <p:nvPr/>
        </p:nvPicPr>
        <p:blipFill rotWithShape="1">
          <a:blip r:embed="rId5">
            <a:alphaModFix/>
          </a:blip>
          <a:srcRect b="0" l="0" r="0" t="0"/>
          <a:stretch/>
        </p:blipFill>
        <p:spPr>
          <a:xfrm>
            <a:off x="0" y="547583"/>
            <a:ext cx="9144002" cy="404833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descr="Image result for city" id="129" name="Google Shape;129;p20"/>
          <p:cNvPicPr preferRelativeResize="0"/>
          <p:nvPr/>
        </p:nvPicPr>
        <p:blipFill rotWithShape="1">
          <a:blip r:embed="rId3">
            <a:alphaModFix/>
          </a:blip>
          <a:srcRect b="25669" l="21572" r="15479" t="18049"/>
          <a:stretch/>
        </p:blipFill>
        <p:spPr>
          <a:xfrm>
            <a:off x="1" y="0"/>
            <a:ext cx="9143994" cy="5143502"/>
          </a:xfrm>
          <a:prstGeom prst="rect">
            <a:avLst/>
          </a:prstGeom>
          <a:noFill/>
          <a:ln>
            <a:noFill/>
          </a:ln>
        </p:spPr>
      </p:pic>
      <p:sp>
        <p:nvSpPr>
          <p:cNvPr id="130" name="Google Shape;130;p20"/>
          <p:cNvSpPr/>
          <p:nvPr/>
        </p:nvSpPr>
        <p:spPr>
          <a:xfrm>
            <a:off x="1" y="0"/>
            <a:ext cx="9144000" cy="5143500"/>
          </a:xfrm>
          <a:prstGeom prst="rect">
            <a:avLst/>
          </a:prstGeom>
          <a:solidFill>
            <a:schemeClr val="lt1">
              <a:alpha val="8902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31" name="Google Shape;131;p20"/>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32" name="Google Shape;132;p20"/>
          <p:cNvSpPr txBox="1"/>
          <p:nvPr/>
        </p:nvSpPr>
        <p:spPr>
          <a:xfrm>
            <a:off x="159235" y="73303"/>
            <a:ext cx="5971800" cy="692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300"/>
              <a:buFont typeface="Arial"/>
              <a:buNone/>
            </a:pPr>
            <a:r>
              <a:rPr b="1" i="0" lang="id" sz="2300" u="none" cap="none" strike="noStrike">
                <a:solidFill>
                  <a:srgbClr val="000000"/>
                </a:solidFill>
                <a:latin typeface="Montserrat"/>
                <a:ea typeface="Montserrat"/>
                <a:cs typeface="Montserrat"/>
                <a:sym typeface="Montserrat"/>
              </a:rPr>
              <a:t>Recommender System Around Us</a:t>
            </a:r>
            <a:endParaRPr b="1" i="0" sz="2300" u="none" cap="none" strike="noStrike">
              <a:solidFill>
                <a:srgbClr val="000000"/>
              </a:solidFill>
              <a:latin typeface="Montserrat"/>
              <a:ea typeface="Montserrat"/>
              <a:cs typeface="Montserrat"/>
              <a:sym typeface="Montserrat"/>
            </a:endParaRPr>
          </a:p>
        </p:txBody>
      </p:sp>
      <p:pic>
        <p:nvPicPr>
          <p:cNvPr id="133" name="Google Shape;133;p20"/>
          <p:cNvPicPr preferRelativeResize="0"/>
          <p:nvPr/>
        </p:nvPicPr>
        <p:blipFill rotWithShape="1">
          <a:blip r:embed="rId4">
            <a:alphaModFix/>
          </a:blip>
          <a:srcRect b="0" l="0" r="0" t="0"/>
          <a:stretch/>
        </p:blipFill>
        <p:spPr>
          <a:xfrm>
            <a:off x="8618953" y="0"/>
            <a:ext cx="466549" cy="315468"/>
          </a:xfrm>
          <a:prstGeom prst="rect">
            <a:avLst/>
          </a:prstGeom>
          <a:noFill/>
          <a:ln>
            <a:noFill/>
          </a:ln>
        </p:spPr>
      </p:pic>
      <p:pic>
        <p:nvPicPr>
          <p:cNvPr id="134" name="Google Shape;134;p20"/>
          <p:cNvPicPr preferRelativeResize="0"/>
          <p:nvPr/>
        </p:nvPicPr>
        <p:blipFill rotWithShape="1">
          <a:blip r:embed="rId5">
            <a:alphaModFix/>
          </a:blip>
          <a:srcRect b="0" l="0" r="0" t="0"/>
          <a:stretch/>
        </p:blipFill>
        <p:spPr>
          <a:xfrm>
            <a:off x="-1" y="692618"/>
            <a:ext cx="9144001" cy="410342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descr="Image result for city" id="139" name="Google Shape;139;p21"/>
          <p:cNvPicPr preferRelativeResize="0"/>
          <p:nvPr/>
        </p:nvPicPr>
        <p:blipFill rotWithShape="1">
          <a:blip r:embed="rId3">
            <a:alphaModFix/>
          </a:blip>
          <a:srcRect b="25669" l="21572" r="15479" t="18049"/>
          <a:stretch/>
        </p:blipFill>
        <p:spPr>
          <a:xfrm>
            <a:off x="1" y="0"/>
            <a:ext cx="9143994" cy="5143502"/>
          </a:xfrm>
          <a:prstGeom prst="rect">
            <a:avLst/>
          </a:prstGeom>
          <a:noFill/>
          <a:ln>
            <a:noFill/>
          </a:ln>
        </p:spPr>
      </p:pic>
      <p:sp>
        <p:nvSpPr>
          <p:cNvPr id="140" name="Google Shape;140;p21"/>
          <p:cNvSpPr/>
          <p:nvPr/>
        </p:nvSpPr>
        <p:spPr>
          <a:xfrm>
            <a:off x="1" y="0"/>
            <a:ext cx="9144000" cy="5143500"/>
          </a:xfrm>
          <a:prstGeom prst="rect">
            <a:avLst/>
          </a:prstGeom>
          <a:solidFill>
            <a:schemeClr val="lt1">
              <a:alpha val="8902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41" name="Google Shape;141;p21"/>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42" name="Google Shape;142;p21"/>
          <p:cNvSpPr txBox="1"/>
          <p:nvPr/>
        </p:nvSpPr>
        <p:spPr>
          <a:xfrm>
            <a:off x="159235" y="73303"/>
            <a:ext cx="5971800" cy="692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300"/>
              <a:buFont typeface="Arial"/>
              <a:buNone/>
            </a:pPr>
            <a:r>
              <a:rPr b="1" i="0" lang="id" sz="2300" u="none" cap="none" strike="noStrike">
                <a:solidFill>
                  <a:srgbClr val="000000"/>
                </a:solidFill>
                <a:latin typeface="Montserrat"/>
                <a:ea typeface="Montserrat"/>
                <a:cs typeface="Montserrat"/>
                <a:sym typeface="Montserrat"/>
              </a:rPr>
              <a:t>Recommender System Around Us</a:t>
            </a:r>
            <a:endParaRPr b="1" i="0" sz="2300" u="none" cap="none" strike="noStrike">
              <a:solidFill>
                <a:srgbClr val="000000"/>
              </a:solidFill>
              <a:latin typeface="Montserrat"/>
              <a:ea typeface="Montserrat"/>
              <a:cs typeface="Montserrat"/>
              <a:sym typeface="Montserrat"/>
            </a:endParaRPr>
          </a:p>
        </p:txBody>
      </p:sp>
      <p:pic>
        <p:nvPicPr>
          <p:cNvPr id="143" name="Google Shape;143;p21"/>
          <p:cNvPicPr preferRelativeResize="0"/>
          <p:nvPr/>
        </p:nvPicPr>
        <p:blipFill rotWithShape="1">
          <a:blip r:embed="rId4">
            <a:alphaModFix/>
          </a:blip>
          <a:srcRect b="0" l="0" r="0" t="0"/>
          <a:stretch/>
        </p:blipFill>
        <p:spPr>
          <a:xfrm>
            <a:off x="8618953" y="0"/>
            <a:ext cx="466549" cy="315468"/>
          </a:xfrm>
          <a:prstGeom prst="rect">
            <a:avLst/>
          </a:prstGeom>
          <a:noFill/>
          <a:ln>
            <a:noFill/>
          </a:ln>
        </p:spPr>
      </p:pic>
      <p:pic>
        <p:nvPicPr>
          <p:cNvPr id="144" name="Google Shape;144;p21"/>
          <p:cNvPicPr preferRelativeResize="0"/>
          <p:nvPr/>
        </p:nvPicPr>
        <p:blipFill rotWithShape="1">
          <a:blip r:embed="rId5">
            <a:alphaModFix/>
          </a:blip>
          <a:srcRect b="0" l="0" r="0" t="0"/>
          <a:stretch/>
        </p:blipFill>
        <p:spPr>
          <a:xfrm>
            <a:off x="0" y="619439"/>
            <a:ext cx="9143999" cy="4133221"/>
          </a:xfrm>
          <a:prstGeom prst="rect">
            <a:avLst/>
          </a:prstGeom>
          <a:noFill/>
          <a:ln>
            <a:noFill/>
          </a:ln>
        </p:spPr>
      </p:pic>
      <p:sp>
        <p:nvSpPr>
          <p:cNvPr descr="How Well Does Personalized Information Delivery Work? - ViableSynergy" id="145" name="Google Shape;145;p21"/>
          <p:cNvSpPr/>
          <p:nvPr/>
        </p:nvSpPr>
        <p:spPr>
          <a:xfrm>
            <a:off x="4457700" y="2457450"/>
            <a:ext cx="228600" cy="22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descr="Image result for city" id="150" name="Google Shape;150;p22"/>
          <p:cNvPicPr preferRelativeResize="0"/>
          <p:nvPr/>
        </p:nvPicPr>
        <p:blipFill rotWithShape="1">
          <a:blip r:embed="rId3">
            <a:alphaModFix/>
          </a:blip>
          <a:srcRect b="25669" l="21572" r="15479" t="18049"/>
          <a:stretch/>
        </p:blipFill>
        <p:spPr>
          <a:xfrm>
            <a:off x="1" y="0"/>
            <a:ext cx="9143994" cy="5143502"/>
          </a:xfrm>
          <a:prstGeom prst="rect">
            <a:avLst/>
          </a:prstGeom>
          <a:noFill/>
          <a:ln>
            <a:noFill/>
          </a:ln>
        </p:spPr>
      </p:pic>
      <p:sp>
        <p:nvSpPr>
          <p:cNvPr id="151" name="Google Shape;151;p22"/>
          <p:cNvSpPr/>
          <p:nvPr/>
        </p:nvSpPr>
        <p:spPr>
          <a:xfrm>
            <a:off x="1" y="0"/>
            <a:ext cx="9144000" cy="5143500"/>
          </a:xfrm>
          <a:prstGeom prst="rect">
            <a:avLst/>
          </a:prstGeom>
          <a:solidFill>
            <a:schemeClr val="lt1">
              <a:alpha val="8902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52" name="Google Shape;152;p22"/>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53" name="Google Shape;153;p22"/>
          <p:cNvSpPr txBox="1"/>
          <p:nvPr/>
        </p:nvSpPr>
        <p:spPr>
          <a:xfrm>
            <a:off x="159235" y="73303"/>
            <a:ext cx="5971800" cy="692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300"/>
              <a:buFont typeface="Arial"/>
              <a:buNone/>
            </a:pPr>
            <a:r>
              <a:rPr b="1" i="0" lang="id" sz="2300" u="none" cap="none" strike="noStrike">
                <a:solidFill>
                  <a:srgbClr val="000000"/>
                </a:solidFill>
                <a:latin typeface="Montserrat"/>
                <a:ea typeface="Montserrat"/>
                <a:cs typeface="Montserrat"/>
                <a:sym typeface="Montserrat"/>
              </a:rPr>
              <a:t>Recommender System Around Us</a:t>
            </a:r>
            <a:endParaRPr b="1" i="0" sz="2300" u="none" cap="none" strike="noStrike">
              <a:solidFill>
                <a:srgbClr val="000000"/>
              </a:solidFill>
              <a:latin typeface="Montserrat"/>
              <a:ea typeface="Montserrat"/>
              <a:cs typeface="Montserrat"/>
              <a:sym typeface="Montserrat"/>
            </a:endParaRPr>
          </a:p>
        </p:txBody>
      </p:sp>
      <p:pic>
        <p:nvPicPr>
          <p:cNvPr id="154" name="Google Shape;154;p22"/>
          <p:cNvPicPr preferRelativeResize="0"/>
          <p:nvPr/>
        </p:nvPicPr>
        <p:blipFill rotWithShape="1">
          <a:blip r:embed="rId4">
            <a:alphaModFix/>
          </a:blip>
          <a:srcRect b="0" l="0" r="0" t="0"/>
          <a:stretch/>
        </p:blipFill>
        <p:spPr>
          <a:xfrm>
            <a:off x="8618953" y="0"/>
            <a:ext cx="466549" cy="315468"/>
          </a:xfrm>
          <a:prstGeom prst="rect">
            <a:avLst/>
          </a:prstGeom>
          <a:noFill/>
          <a:ln>
            <a:noFill/>
          </a:ln>
        </p:spPr>
      </p:pic>
      <p:sp>
        <p:nvSpPr>
          <p:cNvPr descr="How Well Does Personalized Information Delivery Work? - ViableSynergy" id="155" name="Google Shape;155;p22"/>
          <p:cNvSpPr/>
          <p:nvPr/>
        </p:nvSpPr>
        <p:spPr>
          <a:xfrm>
            <a:off x="4457700" y="2457450"/>
            <a:ext cx="228600" cy="22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pic>
        <p:nvPicPr>
          <p:cNvPr id="156" name="Google Shape;156;p22"/>
          <p:cNvPicPr preferRelativeResize="0"/>
          <p:nvPr/>
        </p:nvPicPr>
        <p:blipFill rotWithShape="1">
          <a:blip r:embed="rId5">
            <a:alphaModFix/>
          </a:blip>
          <a:srcRect b="0" l="0" r="0" t="0"/>
          <a:stretch/>
        </p:blipFill>
        <p:spPr>
          <a:xfrm>
            <a:off x="0" y="663961"/>
            <a:ext cx="9144001" cy="381557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